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8" r:id="rId1"/>
  </p:sldMasterIdLst>
  <p:sldIdLst>
    <p:sldId id="256" r:id="rId2"/>
    <p:sldId id="260" r:id="rId3"/>
    <p:sldId id="262" r:id="rId4"/>
    <p:sldId id="257" r:id="rId5"/>
    <p:sldId id="259" r:id="rId6"/>
    <p:sldId id="286" r:id="rId7"/>
    <p:sldId id="287" r:id="rId8"/>
    <p:sldId id="288" r:id="rId9"/>
    <p:sldId id="289" r:id="rId10"/>
    <p:sldId id="264" r:id="rId11"/>
    <p:sldId id="265" r:id="rId12"/>
    <p:sldId id="266" r:id="rId13"/>
    <p:sldId id="267" r:id="rId14"/>
    <p:sldId id="268" r:id="rId15"/>
    <p:sldId id="269" r:id="rId16"/>
    <p:sldId id="270" r:id="rId17"/>
    <p:sldId id="271" r:id="rId18"/>
    <p:sldId id="273" r:id="rId19"/>
    <p:sldId id="274" r:id="rId20"/>
    <p:sldId id="275" r:id="rId21"/>
    <p:sldId id="272" r:id="rId22"/>
    <p:sldId id="276" r:id="rId23"/>
    <p:sldId id="277" r:id="rId24"/>
    <p:sldId id="278" r:id="rId25"/>
    <p:sldId id="279" r:id="rId26"/>
    <p:sldId id="280" r:id="rId27"/>
    <p:sldId id="281" r:id="rId28"/>
    <p:sldId id="282" r:id="rId29"/>
    <p:sldId id="283" r:id="rId30"/>
    <p:sldId id="284" r:id="rId31"/>
    <p:sldId id="285"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74"/>
    <p:restoredTop sz="94694"/>
  </p:normalViewPr>
  <p:slideViewPr>
    <p:cSldViewPr snapToGrid="0">
      <p:cViewPr varScale="1">
        <p:scale>
          <a:sx n="146" d="100"/>
          <a:sy n="146" d="100"/>
        </p:scale>
        <p:origin x="168" y="3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7D6255E-EEA3-4A04-951E-64EB06C080F8}" type="doc">
      <dgm:prSet loTypeId="urn:microsoft.com/office/officeart/2018/2/layout/IconVerticalSolidList" loCatId="icon" qsTypeId="urn:microsoft.com/office/officeart/2005/8/quickstyle/simple1" qsCatId="simple" csTypeId="urn:microsoft.com/office/officeart/2018/5/colors/Iconchunking_neutralbg_accent2_2" csCatId="accent2" phldr="1"/>
      <dgm:spPr/>
      <dgm:t>
        <a:bodyPr/>
        <a:lstStyle/>
        <a:p>
          <a:endParaRPr lang="en-US"/>
        </a:p>
      </dgm:t>
    </dgm:pt>
    <dgm:pt modelId="{E679A86D-0391-4845-9A06-9C180B2227C5}">
      <dgm:prSet custT="1"/>
      <dgm:spPr/>
      <dgm:t>
        <a:bodyPr/>
        <a:lstStyle/>
        <a:p>
          <a:r>
            <a:rPr lang="en-US" sz="2100" b="1" dirty="0"/>
            <a:t>Q1:</a:t>
          </a:r>
          <a:r>
            <a:rPr lang="en-US" sz="2100" dirty="0"/>
            <a:t> Are there certain landlords / management companies that have repeated violations?</a:t>
          </a:r>
        </a:p>
      </dgm:t>
    </dgm:pt>
    <dgm:pt modelId="{372AF6FA-5D0A-4F75-B7B9-B7D3E8467237}" type="parTrans" cxnId="{30D5219D-BC49-40AD-949A-537CBEAB722E}">
      <dgm:prSet/>
      <dgm:spPr/>
      <dgm:t>
        <a:bodyPr/>
        <a:lstStyle/>
        <a:p>
          <a:endParaRPr lang="en-US"/>
        </a:p>
      </dgm:t>
    </dgm:pt>
    <dgm:pt modelId="{3C500D6A-C564-40B3-8516-70F4476D007A}" type="sibTrans" cxnId="{30D5219D-BC49-40AD-949A-537CBEAB722E}">
      <dgm:prSet/>
      <dgm:spPr/>
      <dgm:t>
        <a:bodyPr/>
        <a:lstStyle/>
        <a:p>
          <a:endParaRPr lang="en-US"/>
        </a:p>
      </dgm:t>
    </dgm:pt>
    <dgm:pt modelId="{A65A1F32-E027-4D9B-9714-BAF4A9EC5F46}">
      <dgm:prSet custT="1"/>
      <dgm:spPr/>
      <dgm:t>
        <a:bodyPr/>
        <a:lstStyle/>
        <a:p>
          <a:r>
            <a:rPr lang="en-US" sz="2100" b="1" dirty="0"/>
            <a:t>Q2: </a:t>
          </a:r>
          <a:r>
            <a:rPr lang="en-US" sz="2100" dirty="0"/>
            <a:t>Are there common features of certain buildings?</a:t>
          </a:r>
        </a:p>
      </dgm:t>
    </dgm:pt>
    <dgm:pt modelId="{5962B056-8F3F-4474-8F15-587A69A8C649}" type="parTrans" cxnId="{DB151153-789C-4049-8E85-C6204B6C3F1D}">
      <dgm:prSet/>
      <dgm:spPr/>
      <dgm:t>
        <a:bodyPr/>
        <a:lstStyle/>
        <a:p>
          <a:endParaRPr lang="en-US"/>
        </a:p>
      </dgm:t>
    </dgm:pt>
    <dgm:pt modelId="{E6B0699A-224D-490F-9DF1-BAA7751BDC2E}" type="sibTrans" cxnId="{DB151153-789C-4049-8E85-C6204B6C3F1D}">
      <dgm:prSet/>
      <dgm:spPr/>
      <dgm:t>
        <a:bodyPr/>
        <a:lstStyle/>
        <a:p>
          <a:endParaRPr lang="en-US"/>
        </a:p>
      </dgm:t>
    </dgm:pt>
    <dgm:pt modelId="{1C80F0DF-CCFF-43C4-8B2A-A73BD78453B8}">
      <dgm:prSet custT="1"/>
      <dgm:spPr/>
      <dgm:t>
        <a:bodyPr/>
        <a:lstStyle/>
        <a:p>
          <a:r>
            <a:rPr lang="en-US" sz="2100" b="1" dirty="0"/>
            <a:t>Q3: </a:t>
          </a:r>
          <a:r>
            <a:rPr lang="en-US" sz="2100" dirty="0"/>
            <a:t>What neighborhoods / communities are affected most?</a:t>
          </a:r>
        </a:p>
      </dgm:t>
    </dgm:pt>
    <dgm:pt modelId="{2465A3FB-642A-451C-8885-65C2DDDC511B}" type="parTrans" cxnId="{C97B2175-A3D2-4D6A-AD3E-DAE0FAAC84C6}">
      <dgm:prSet/>
      <dgm:spPr/>
      <dgm:t>
        <a:bodyPr/>
        <a:lstStyle/>
        <a:p>
          <a:endParaRPr lang="en-US"/>
        </a:p>
      </dgm:t>
    </dgm:pt>
    <dgm:pt modelId="{629FDDD0-5976-407D-80AA-74045EE9396A}" type="sibTrans" cxnId="{C97B2175-A3D2-4D6A-AD3E-DAE0FAAC84C6}">
      <dgm:prSet/>
      <dgm:spPr/>
      <dgm:t>
        <a:bodyPr/>
        <a:lstStyle/>
        <a:p>
          <a:endParaRPr lang="en-US"/>
        </a:p>
      </dgm:t>
    </dgm:pt>
    <dgm:pt modelId="{CD6EC042-3F61-4C59-96D9-C1B6C4CC7383}">
      <dgm:prSet custT="1"/>
      <dgm:spPr/>
      <dgm:t>
        <a:bodyPr/>
        <a:lstStyle/>
        <a:p>
          <a:r>
            <a:rPr lang="en-US" sz="2100" b="1" dirty="0"/>
            <a:t>Q4: </a:t>
          </a:r>
          <a:r>
            <a:rPr lang="en-US" sz="2100" dirty="0"/>
            <a:t>What kinds of building complaints are people making around the city?</a:t>
          </a:r>
        </a:p>
      </dgm:t>
    </dgm:pt>
    <dgm:pt modelId="{F0AAD754-2456-48CA-8298-7309517CC014}" type="parTrans" cxnId="{109AA20E-D6A0-4623-B087-B2817923F3D3}">
      <dgm:prSet/>
      <dgm:spPr/>
      <dgm:t>
        <a:bodyPr/>
        <a:lstStyle/>
        <a:p>
          <a:endParaRPr lang="en-US"/>
        </a:p>
      </dgm:t>
    </dgm:pt>
    <dgm:pt modelId="{7BD47D60-E5D4-4436-A0EF-369673A42ED8}" type="sibTrans" cxnId="{109AA20E-D6A0-4623-B087-B2817923F3D3}">
      <dgm:prSet/>
      <dgm:spPr/>
      <dgm:t>
        <a:bodyPr/>
        <a:lstStyle/>
        <a:p>
          <a:endParaRPr lang="en-US"/>
        </a:p>
      </dgm:t>
    </dgm:pt>
    <dgm:pt modelId="{77AEDC27-E3DE-45D4-A9B2-29C74832BC3C}" type="pres">
      <dgm:prSet presAssocID="{57D6255E-EEA3-4A04-951E-64EB06C080F8}" presName="root" presStyleCnt="0">
        <dgm:presLayoutVars>
          <dgm:dir/>
          <dgm:resizeHandles val="exact"/>
        </dgm:presLayoutVars>
      </dgm:prSet>
      <dgm:spPr/>
    </dgm:pt>
    <dgm:pt modelId="{4950F057-CECE-4D0B-871D-6D98277BA180}" type="pres">
      <dgm:prSet presAssocID="{E679A86D-0391-4845-9A06-9C180B2227C5}" presName="compNode" presStyleCnt="0"/>
      <dgm:spPr/>
    </dgm:pt>
    <dgm:pt modelId="{2BA79AE3-C6C5-4F90-81E8-7294C4A420DF}" type="pres">
      <dgm:prSet presAssocID="{E679A86D-0391-4845-9A06-9C180B2227C5}" presName="bgRect" presStyleLbl="bgShp" presStyleIdx="0" presStyleCnt="4"/>
      <dgm:spPr/>
    </dgm:pt>
    <dgm:pt modelId="{7EFA4758-D8B7-4DB5-9173-408360442320}" type="pres">
      <dgm:prSet presAssocID="{E679A86D-0391-4845-9A06-9C180B2227C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refighter"/>
        </a:ext>
      </dgm:extLst>
    </dgm:pt>
    <dgm:pt modelId="{F4CB70F9-F905-4653-AE5B-798C50A40EE0}" type="pres">
      <dgm:prSet presAssocID="{E679A86D-0391-4845-9A06-9C180B2227C5}" presName="spaceRect" presStyleCnt="0"/>
      <dgm:spPr/>
    </dgm:pt>
    <dgm:pt modelId="{319E3146-4FAF-429B-851D-D7659D933E19}" type="pres">
      <dgm:prSet presAssocID="{E679A86D-0391-4845-9A06-9C180B2227C5}" presName="parTx" presStyleLbl="revTx" presStyleIdx="0" presStyleCnt="4">
        <dgm:presLayoutVars>
          <dgm:chMax val="0"/>
          <dgm:chPref val="0"/>
        </dgm:presLayoutVars>
      </dgm:prSet>
      <dgm:spPr/>
    </dgm:pt>
    <dgm:pt modelId="{D98BB9BC-3B2D-4218-954B-6F19C068F2AC}" type="pres">
      <dgm:prSet presAssocID="{3C500D6A-C564-40B3-8516-70F4476D007A}" presName="sibTrans" presStyleCnt="0"/>
      <dgm:spPr/>
    </dgm:pt>
    <dgm:pt modelId="{DADE03E1-6871-492B-8757-5EAC9CDA559C}" type="pres">
      <dgm:prSet presAssocID="{A65A1F32-E027-4D9B-9714-BAF4A9EC5F46}" presName="compNode" presStyleCnt="0"/>
      <dgm:spPr/>
    </dgm:pt>
    <dgm:pt modelId="{43DD70C7-3F38-42A1-942F-8A596A1D7E13}" type="pres">
      <dgm:prSet presAssocID="{A65A1F32-E027-4D9B-9714-BAF4A9EC5F46}" presName="bgRect" presStyleLbl="bgShp" presStyleIdx="1" presStyleCnt="4"/>
      <dgm:spPr/>
    </dgm:pt>
    <dgm:pt modelId="{A584407E-F3DD-40A2-B739-87D8354E6B1C}" type="pres">
      <dgm:prSet presAssocID="{A65A1F32-E027-4D9B-9714-BAF4A9EC5F4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7D314587-E56C-48C6-A81F-BD887FDB3690}" type="pres">
      <dgm:prSet presAssocID="{A65A1F32-E027-4D9B-9714-BAF4A9EC5F46}" presName="spaceRect" presStyleCnt="0"/>
      <dgm:spPr/>
    </dgm:pt>
    <dgm:pt modelId="{F59A56B5-712D-473B-9CE1-65C6ED0ACD2B}" type="pres">
      <dgm:prSet presAssocID="{A65A1F32-E027-4D9B-9714-BAF4A9EC5F46}" presName="parTx" presStyleLbl="revTx" presStyleIdx="1" presStyleCnt="4">
        <dgm:presLayoutVars>
          <dgm:chMax val="0"/>
          <dgm:chPref val="0"/>
        </dgm:presLayoutVars>
      </dgm:prSet>
      <dgm:spPr/>
    </dgm:pt>
    <dgm:pt modelId="{1E50AE7D-55F2-413E-9819-36FA382614DE}" type="pres">
      <dgm:prSet presAssocID="{E6B0699A-224D-490F-9DF1-BAA7751BDC2E}" presName="sibTrans" presStyleCnt="0"/>
      <dgm:spPr/>
    </dgm:pt>
    <dgm:pt modelId="{FBEA6967-D144-4C24-93DF-A2FA2AD15670}" type="pres">
      <dgm:prSet presAssocID="{1C80F0DF-CCFF-43C4-8B2A-A73BD78453B8}" presName="compNode" presStyleCnt="0"/>
      <dgm:spPr/>
    </dgm:pt>
    <dgm:pt modelId="{E668A991-C058-423D-9F20-2A901AB42569}" type="pres">
      <dgm:prSet presAssocID="{1C80F0DF-CCFF-43C4-8B2A-A73BD78453B8}" presName="bgRect" presStyleLbl="bgShp" presStyleIdx="2" presStyleCnt="4"/>
      <dgm:spPr/>
    </dgm:pt>
    <dgm:pt modelId="{7C7268B3-9253-4C7A-AA80-B2B0929A5676}" type="pres">
      <dgm:prSet presAssocID="{1C80F0DF-CCFF-43C4-8B2A-A73BD78453B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ity"/>
        </a:ext>
      </dgm:extLst>
    </dgm:pt>
    <dgm:pt modelId="{1884674E-352A-44DF-A785-8A4F6989DE74}" type="pres">
      <dgm:prSet presAssocID="{1C80F0DF-CCFF-43C4-8B2A-A73BD78453B8}" presName="spaceRect" presStyleCnt="0"/>
      <dgm:spPr/>
    </dgm:pt>
    <dgm:pt modelId="{058D6A7F-B721-48E3-B9A7-3D0CA76BF204}" type="pres">
      <dgm:prSet presAssocID="{1C80F0DF-CCFF-43C4-8B2A-A73BD78453B8}" presName="parTx" presStyleLbl="revTx" presStyleIdx="2" presStyleCnt="4">
        <dgm:presLayoutVars>
          <dgm:chMax val="0"/>
          <dgm:chPref val="0"/>
        </dgm:presLayoutVars>
      </dgm:prSet>
      <dgm:spPr/>
    </dgm:pt>
    <dgm:pt modelId="{52349633-4C8D-4AE5-925A-B8B0C070A5F4}" type="pres">
      <dgm:prSet presAssocID="{629FDDD0-5976-407D-80AA-74045EE9396A}" presName="sibTrans" presStyleCnt="0"/>
      <dgm:spPr/>
    </dgm:pt>
    <dgm:pt modelId="{869F9D3B-B08B-4D9B-AADA-E07BF9ECA12B}" type="pres">
      <dgm:prSet presAssocID="{CD6EC042-3F61-4C59-96D9-C1B6C4CC7383}" presName="compNode" presStyleCnt="0"/>
      <dgm:spPr/>
    </dgm:pt>
    <dgm:pt modelId="{D27513EF-38A0-4B42-9CEC-D03389451D57}" type="pres">
      <dgm:prSet presAssocID="{CD6EC042-3F61-4C59-96D9-C1B6C4CC7383}" presName="bgRect" presStyleLbl="bgShp" presStyleIdx="3" presStyleCnt="4"/>
      <dgm:spPr/>
    </dgm:pt>
    <dgm:pt modelId="{225A3CFB-E315-4244-8AA4-AB04916D07F3}" type="pres">
      <dgm:prSet presAssocID="{CD6EC042-3F61-4C59-96D9-C1B6C4CC738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Judge"/>
        </a:ext>
      </dgm:extLst>
    </dgm:pt>
    <dgm:pt modelId="{09898D04-163B-432F-BB10-B50E21F8C27B}" type="pres">
      <dgm:prSet presAssocID="{CD6EC042-3F61-4C59-96D9-C1B6C4CC7383}" presName="spaceRect" presStyleCnt="0"/>
      <dgm:spPr/>
    </dgm:pt>
    <dgm:pt modelId="{C37D5D3C-B6CC-4055-A79A-ADA5A7BBBA96}" type="pres">
      <dgm:prSet presAssocID="{CD6EC042-3F61-4C59-96D9-C1B6C4CC7383}" presName="parTx" presStyleLbl="revTx" presStyleIdx="3" presStyleCnt="4">
        <dgm:presLayoutVars>
          <dgm:chMax val="0"/>
          <dgm:chPref val="0"/>
        </dgm:presLayoutVars>
      </dgm:prSet>
      <dgm:spPr/>
    </dgm:pt>
  </dgm:ptLst>
  <dgm:cxnLst>
    <dgm:cxn modelId="{109AA20E-D6A0-4623-B087-B2817923F3D3}" srcId="{57D6255E-EEA3-4A04-951E-64EB06C080F8}" destId="{CD6EC042-3F61-4C59-96D9-C1B6C4CC7383}" srcOrd="3" destOrd="0" parTransId="{F0AAD754-2456-48CA-8298-7309517CC014}" sibTransId="{7BD47D60-E5D4-4436-A0EF-369673A42ED8}"/>
    <dgm:cxn modelId="{764DC821-D020-2648-8F55-CF583C4D33EF}" type="presOf" srcId="{E679A86D-0391-4845-9A06-9C180B2227C5}" destId="{319E3146-4FAF-429B-851D-D7659D933E19}" srcOrd="0" destOrd="0" presId="urn:microsoft.com/office/officeart/2018/2/layout/IconVerticalSolidList"/>
    <dgm:cxn modelId="{B4594132-F2D4-BD46-A5B9-42E78FDC4394}" type="presOf" srcId="{1C80F0DF-CCFF-43C4-8B2A-A73BD78453B8}" destId="{058D6A7F-B721-48E3-B9A7-3D0CA76BF204}" srcOrd="0" destOrd="0" presId="urn:microsoft.com/office/officeart/2018/2/layout/IconVerticalSolidList"/>
    <dgm:cxn modelId="{C75E784C-5733-4151-B493-550F1063E556}" type="presOf" srcId="{57D6255E-EEA3-4A04-951E-64EB06C080F8}" destId="{77AEDC27-E3DE-45D4-A9B2-29C74832BC3C}" srcOrd="0" destOrd="0" presId="urn:microsoft.com/office/officeart/2018/2/layout/IconVerticalSolidList"/>
    <dgm:cxn modelId="{25186851-6180-304B-BD86-089D097CDD15}" type="presOf" srcId="{CD6EC042-3F61-4C59-96D9-C1B6C4CC7383}" destId="{C37D5D3C-B6CC-4055-A79A-ADA5A7BBBA96}" srcOrd="0" destOrd="0" presId="urn:microsoft.com/office/officeart/2018/2/layout/IconVerticalSolidList"/>
    <dgm:cxn modelId="{DB151153-789C-4049-8E85-C6204B6C3F1D}" srcId="{57D6255E-EEA3-4A04-951E-64EB06C080F8}" destId="{A65A1F32-E027-4D9B-9714-BAF4A9EC5F46}" srcOrd="1" destOrd="0" parTransId="{5962B056-8F3F-4474-8F15-587A69A8C649}" sibTransId="{E6B0699A-224D-490F-9DF1-BAA7751BDC2E}"/>
    <dgm:cxn modelId="{4BA8C165-9DDB-FE44-8C3B-E8A3396A9380}" type="presOf" srcId="{A65A1F32-E027-4D9B-9714-BAF4A9EC5F46}" destId="{F59A56B5-712D-473B-9CE1-65C6ED0ACD2B}" srcOrd="0" destOrd="0" presId="urn:microsoft.com/office/officeart/2018/2/layout/IconVerticalSolidList"/>
    <dgm:cxn modelId="{C97B2175-A3D2-4D6A-AD3E-DAE0FAAC84C6}" srcId="{57D6255E-EEA3-4A04-951E-64EB06C080F8}" destId="{1C80F0DF-CCFF-43C4-8B2A-A73BD78453B8}" srcOrd="2" destOrd="0" parTransId="{2465A3FB-642A-451C-8885-65C2DDDC511B}" sibTransId="{629FDDD0-5976-407D-80AA-74045EE9396A}"/>
    <dgm:cxn modelId="{30D5219D-BC49-40AD-949A-537CBEAB722E}" srcId="{57D6255E-EEA3-4A04-951E-64EB06C080F8}" destId="{E679A86D-0391-4845-9A06-9C180B2227C5}" srcOrd="0" destOrd="0" parTransId="{372AF6FA-5D0A-4F75-B7B9-B7D3E8467237}" sibTransId="{3C500D6A-C564-40B3-8516-70F4476D007A}"/>
    <dgm:cxn modelId="{9DE6F2C5-5C74-A544-A7E9-72E0DB9AEE32}" type="presParOf" srcId="{77AEDC27-E3DE-45D4-A9B2-29C74832BC3C}" destId="{4950F057-CECE-4D0B-871D-6D98277BA180}" srcOrd="0" destOrd="0" presId="urn:microsoft.com/office/officeart/2018/2/layout/IconVerticalSolidList"/>
    <dgm:cxn modelId="{62BDEBB2-201C-3C4D-8785-050D9EDA76E0}" type="presParOf" srcId="{4950F057-CECE-4D0B-871D-6D98277BA180}" destId="{2BA79AE3-C6C5-4F90-81E8-7294C4A420DF}" srcOrd="0" destOrd="0" presId="urn:microsoft.com/office/officeart/2018/2/layout/IconVerticalSolidList"/>
    <dgm:cxn modelId="{C62A8623-267E-6B4C-89BE-FD7C2F4FE0AA}" type="presParOf" srcId="{4950F057-CECE-4D0B-871D-6D98277BA180}" destId="{7EFA4758-D8B7-4DB5-9173-408360442320}" srcOrd="1" destOrd="0" presId="urn:microsoft.com/office/officeart/2018/2/layout/IconVerticalSolidList"/>
    <dgm:cxn modelId="{97CDB3C7-FBE7-5649-AD01-BACF81BC8181}" type="presParOf" srcId="{4950F057-CECE-4D0B-871D-6D98277BA180}" destId="{F4CB70F9-F905-4653-AE5B-798C50A40EE0}" srcOrd="2" destOrd="0" presId="urn:microsoft.com/office/officeart/2018/2/layout/IconVerticalSolidList"/>
    <dgm:cxn modelId="{B71C038F-D894-7746-AC9B-D015DACC0F27}" type="presParOf" srcId="{4950F057-CECE-4D0B-871D-6D98277BA180}" destId="{319E3146-4FAF-429B-851D-D7659D933E19}" srcOrd="3" destOrd="0" presId="urn:microsoft.com/office/officeart/2018/2/layout/IconVerticalSolidList"/>
    <dgm:cxn modelId="{6AC55FE3-8904-A146-B6AE-635337EE5C17}" type="presParOf" srcId="{77AEDC27-E3DE-45D4-A9B2-29C74832BC3C}" destId="{D98BB9BC-3B2D-4218-954B-6F19C068F2AC}" srcOrd="1" destOrd="0" presId="urn:microsoft.com/office/officeart/2018/2/layout/IconVerticalSolidList"/>
    <dgm:cxn modelId="{91335479-E46A-5B43-9595-E3EB40FA7E95}" type="presParOf" srcId="{77AEDC27-E3DE-45D4-A9B2-29C74832BC3C}" destId="{DADE03E1-6871-492B-8757-5EAC9CDA559C}" srcOrd="2" destOrd="0" presId="urn:microsoft.com/office/officeart/2018/2/layout/IconVerticalSolidList"/>
    <dgm:cxn modelId="{A8673312-804A-7341-A88D-FD9418BCC0D6}" type="presParOf" srcId="{DADE03E1-6871-492B-8757-5EAC9CDA559C}" destId="{43DD70C7-3F38-42A1-942F-8A596A1D7E13}" srcOrd="0" destOrd="0" presId="urn:microsoft.com/office/officeart/2018/2/layout/IconVerticalSolidList"/>
    <dgm:cxn modelId="{A5EF3549-3A32-4643-855A-08D87A70B295}" type="presParOf" srcId="{DADE03E1-6871-492B-8757-5EAC9CDA559C}" destId="{A584407E-F3DD-40A2-B739-87D8354E6B1C}" srcOrd="1" destOrd="0" presId="urn:microsoft.com/office/officeart/2018/2/layout/IconVerticalSolidList"/>
    <dgm:cxn modelId="{1DE2832C-FC6C-3E43-8170-368367ED97EF}" type="presParOf" srcId="{DADE03E1-6871-492B-8757-5EAC9CDA559C}" destId="{7D314587-E56C-48C6-A81F-BD887FDB3690}" srcOrd="2" destOrd="0" presId="urn:microsoft.com/office/officeart/2018/2/layout/IconVerticalSolidList"/>
    <dgm:cxn modelId="{58D8A7BD-EAD6-C140-9C05-A7DC068F2B98}" type="presParOf" srcId="{DADE03E1-6871-492B-8757-5EAC9CDA559C}" destId="{F59A56B5-712D-473B-9CE1-65C6ED0ACD2B}" srcOrd="3" destOrd="0" presId="urn:microsoft.com/office/officeart/2018/2/layout/IconVerticalSolidList"/>
    <dgm:cxn modelId="{DD78F1EB-198E-3A4A-8C98-B192FD8991A3}" type="presParOf" srcId="{77AEDC27-E3DE-45D4-A9B2-29C74832BC3C}" destId="{1E50AE7D-55F2-413E-9819-36FA382614DE}" srcOrd="3" destOrd="0" presId="urn:microsoft.com/office/officeart/2018/2/layout/IconVerticalSolidList"/>
    <dgm:cxn modelId="{04BFE9DA-CD51-5B49-8A36-7296E7586876}" type="presParOf" srcId="{77AEDC27-E3DE-45D4-A9B2-29C74832BC3C}" destId="{FBEA6967-D144-4C24-93DF-A2FA2AD15670}" srcOrd="4" destOrd="0" presId="urn:microsoft.com/office/officeart/2018/2/layout/IconVerticalSolidList"/>
    <dgm:cxn modelId="{61A585BF-9384-F547-99D7-8AFC87193781}" type="presParOf" srcId="{FBEA6967-D144-4C24-93DF-A2FA2AD15670}" destId="{E668A991-C058-423D-9F20-2A901AB42569}" srcOrd="0" destOrd="0" presId="urn:microsoft.com/office/officeart/2018/2/layout/IconVerticalSolidList"/>
    <dgm:cxn modelId="{BE55B03D-D0FB-AD41-99EA-F7F442242AE2}" type="presParOf" srcId="{FBEA6967-D144-4C24-93DF-A2FA2AD15670}" destId="{7C7268B3-9253-4C7A-AA80-B2B0929A5676}" srcOrd="1" destOrd="0" presId="urn:microsoft.com/office/officeart/2018/2/layout/IconVerticalSolidList"/>
    <dgm:cxn modelId="{9EA50217-D572-8E42-AB3C-72F5A5F880F1}" type="presParOf" srcId="{FBEA6967-D144-4C24-93DF-A2FA2AD15670}" destId="{1884674E-352A-44DF-A785-8A4F6989DE74}" srcOrd="2" destOrd="0" presId="urn:microsoft.com/office/officeart/2018/2/layout/IconVerticalSolidList"/>
    <dgm:cxn modelId="{29FA518B-6B31-4F47-A975-E4BC9588CBEA}" type="presParOf" srcId="{FBEA6967-D144-4C24-93DF-A2FA2AD15670}" destId="{058D6A7F-B721-48E3-B9A7-3D0CA76BF204}" srcOrd="3" destOrd="0" presId="urn:microsoft.com/office/officeart/2018/2/layout/IconVerticalSolidList"/>
    <dgm:cxn modelId="{E37C84AE-EA4E-D14B-BB30-FF0CA7C33B66}" type="presParOf" srcId="{77AEDC27-E3DE-45D4-A9B2-29C74832BC3C}" destId="{52349633-4C8D-4AE5-925A-B8B0C070A5F4}" srcOrd="5" destOrd="0" presId="urn:microsoft.com/office/officeart/2018/2/layout/IconVerticalSolidList"/>
    <dgm:cxn modelId="{7CA92D01-CFC1-2549-B932-301FCF9B4DD4}" type="presParOf" srcId="{77AEDC27-E3DE-45D4-A9B2-29C74832BC3C}" destId="{869F9D3B-B08B-4D9B-AADA-E07BF9ECA12B}" srcOrd="6" destOrd="0" presId="urn:microsoft.com/office/officeart/2018/2/layout/IconVerticalSolidList"/>
    <dgm:cxn modelId="{0AE0C310-C33F-8545-BC13-385BF5E8AE70}" type="presParOf" srcId="{869F9D3B-B08B-4D9B-AADA-E07BF9ECA12B}" destId="{D27513EF-38A0-4B42-9CEC-D03389451D57}" srcOrd="0" destOrd="0" presId="urn:microsoft.com/office/officeart/2018/2/layout/IconVerticalSolidList"/>
    <dgm:cxn modelId="{4640D7B2-7EF6-6243-9771-DBEDAA3B1235}" type="presParOf" srcId="{869F9D3B-B08B-4D9B-AADA-E07BF9ECA12B}" destId="{225A3CFB-E315-4244-8AA4-AB04916D07F3}" srcOrd="1" destOrd="0" presId="urn:microsoft.com/office/officeart/2018/2/layout/IconVerticalSolidList"/>
    <dgm:cxn modelId="{09A7B05A-734B-024C-95B1-313350B60C7A}" type="presParOf" srcId="{869F9D3B-B08B-4D9B-AADA-E07BF9ECA12B}" destId="{09898D04-163B-432F-BB10-B50E21F8C27B}" srcOrd="2" destOrd="0" presId="urn:microsoft.com/office/officeart/2018/2/layout/IconVerticalSolidList"/>
    <dgm:cxn modelId="{84508430-F4B0-DE4F-AA4C-A02062FD11B6}" type="presParOf" srcId="{869F9D3B-B08B-4D9B-AADA-E07BF9ECA12B}" destId="{C37D5D3C-B6CC-4055-A79A-ADA5A7BBBA9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764FCE6-7524-4159-AB0F-89DB1C721F18}" type="doc">
      <dgm:prSet loTypeId="urn:microsoft.com/office/officeart/2008/layout/LinedList" loCatId="list" qsTypeId="urn:microsoft.com/office/officeart/2005/8/quickstyle/simple4" qsCatId="simple" csTypeId="urn:microsoft.com/office/officeart/2005/8/colors/accent2_2" csCatId="accent2"/>
      <dgm:spPr/>
      <dgm:t>
        <a:bodyPr/>
        <a:lstStyle/>
        <a:p>
          <a:endParaRPr lang="en-US"/>
        </a:p>
      </dgm:t>
    </dgm:pt>
    <dgm:pt modelId="{6B16B582-6139-44D8-AFF4-093DD276E8BC}">
      <dgm:prSet/>
      <dgm:spPr/>
      <dgm:t>
        <a:bodyPr/>
        <a:lstStyle/>
        <a:p>
          <a:r>
            <a:rPr lang="en-US" dirty="0"/>
            <a:t>Broadening our analysis, we next categorized all items in the PROPERTY_ASSESSMENT dataset into corresponding neighborhoods, thus obtaining the number of properties per neighborhood. </a:t>
          </a:r>
        </a:p>
      </dgm:t>
    </dgm:pt>
    <dgm:pt modelId="{AB32CC32-CA5F-44AF-9F78-3D847653CB38}" type="parTrans" cxnId="{3885F562-37C5-487F-9A70-160E0FAB1C0F}">
      <dgm:prSet/>
      <dgm:spPr/>
      <dgm:t>
        <a:bodyPr/>
        <a:lstStyle/>
        <a:p>
          <a:endParaRPr lang="en-US"/>
        </a:p>
      </dgm:t>
    </dgm:pt>
    <dgm:pt modelId="{27092066-4F29-4E2A-81CD-468C28841948}" type="sibTrans" cxnId="{3885F562-37C5-487F-9A70-160E0FAB1C0F}">
      <dgm:prSet/>
      <dgm:spPr/>
      <dgm:t>
        <a:bodyPr/>
        <a:lstStyle/>
        <a:p>
          <a:endParaRPr lang="en-US"/>
        </a:p>
      </dgm:t>
    </dgm:pt>
    <dgm:pt modelId="{56A3118A-9ACE-46D8-A886-47A53B2A3110}">
      <dgm:prSet/>
      <dgm:spPr/>
      <dgm:t>
        <a:bodyPr/>
        <a:lstStyle/>
        <a:p>
          <a:r>
            <a:rPr lang="en-US"/>
            <a:t>We then extracted the number of properties that had experienced violations based on the two violation datasets and analyzed their ratios.</a:t>
          </a:r>
        </a:p>
      </dgm:t>
    </dgm:pt>
    <dgm:pt modelId="{DDF07C71-9AC5-4ED9-9237-3B29623198E3}" type="parTrans" cxnId="{ADF881A7-E63F-4FC7-A636-A5E4B17061B8}">
      <dgm:prSet/>
      <dgm:spPr/>
      <dgm:t>
        <a:bodyPr/>
        <a:lstStyle/>
        <a:p>
          <a:endParaRPr lang="en-US"/>
        </a:p>
      </dgm:t>
    </dgm:pt>
    <dgm:pt modelId="{58D126DA-FD50-4504-9BF6-4485F40C21D2}" type="sibTrans" cxnId="{ADF881A7-E63F-4FC7-A636-A5E4B17061B8}">
      <dgm:prSet/>
      <dgm:spPr/>
      <dgm:t>
        <a:bodyPr/>
        <a:lstStyle/>
        <a:p>
          <a:endParaRPr lang="en-US"/>
        </a:p>
      </dgm:t>
    </dgm:pt>
    <dgm:pt modelId="{5057D248-C192-1244-8112-6F8C652431AC}" type="pres">
      <dgm:prSet presAssocID="{9764FCE6-7524-4159-AB0F-89DB1C721F18}" presName="vert0" presStyleCnt="0">
        <dgm:presLayoutVars>
          <dgm:dir/>
          <dgm:animOne val="branch"/>
          <dgm:animLvl val="lvl"/>
        </dgm:presLayoutVars>
      </dgm:prSet>
      <dgm:spPr/>
    </dgm:pt>
    <dgm:pt modelId="{E58738A6-8781-0B43-A42A-3B31588B0193}" type="pres">
      <dgm:prSet presAssocID="{6B16B582-6139-44D8-AFF4-093DD276E8BC}" presName="thickLine" presStyleLbl="alignNode1" presStyleIdx="0" presStyleCnt="2"/>
      <dgm:spPr/>
    </dgm:pt>
    <dgm:pt modelId="{67BF2845-2054-9B47-8F65-79ADC37358B8}" type="pres">
      <dgm:prSet presAssocID="{6B16B582-6139-44D8-AFF4-093DD276E8BC}" presName="horz1" presStyleCnt="0"/>
      <dgm:spPr/>
    </dgm:pt>
    <dgm:pt modelId="{557555F1-F90D-7249-A1CA-D81ECFC61398}" type="pres">
      <dgm:prSet presAssocID="{6B16B582-6139-44D8-AFF4-093DD276E8BC}" presName="tx1" presStyleLbl="revTx" presStyleIdx="0" presStyleCnt="2"/>
      <dgm:spPr/>
    </dgm:pt>
    <dgm:pt modelId="{C2DCFE1E-44FC-0A41-BBC8-2DFA9FF9A551}" type="pres">
      <dgm:prSet presAssocID="{6B16B582-6139-44D8-AFF4-093DD276E8BC}" presName="vert1" presStyleCnt="0"/>
      <dgm:spPr/>
    </dgm:pt>
    <dgm:pt modelId="{A6AB70D9-1C06-D24B-8ED2-8F39EBDB77F1}" type="pres">
      <dgm:prSet presAssocID="{56A3118A-9ACE-46D8-A886-47A53B2A3110}" presName="thickLine" presStyleLbl="alignNode1" presStyleIdx="1" presStyleCnt="2"/>
      <dgm:spPr/>
    </dgm:pt>
    <dgm:pt modelId="{9EB9B9AE-FDB6-A042-9736-6867F3CEDFC8}" type="pres">
      <dgm:prSet presAssocID="{56A3118A-9ACE-46D8-A886-47A53B2A3110}" presName="horz1" presStyleCnt="0"/>
      <dgm:spPr/>
    </dgm:pt>
    <dgm:pt modelId="{34C0960C-3823-0B40-BA4D-E68E919C6175}" type="pres">
      <dgm:prSet presAssocID="{56A3118A-9ACE-46D8-A886-47A53B2A3110}" presName="tx1" presStyleLbl="revTx" presStyleIdx="1" presStyleCnt="2"/>
      <dgm:spPr/>
    </dgm:pt>
    <dgm:pt modelId="{8CA8025D-52D8-554F-8CE1-D9F15B088CF7}" type="pres">
      <dgm:prSet presAssocID="{56A3118A-9ACE-46D8-A886-47A53B2A3110}" presName="vert1" presStyleCnt="0"/>
      <dgm:spPr/>
    </dgm:pt>
  </dgm:ptLst>
  <dgm:cxnLst>
    <dgm:cxn modelId="{3885F562-37C5-487F-9A70-160E0FAB1C0F}" srcId="{9764FCE6-7524-4159-AB0F-89DB1C721F18}" destId="{6B16B582-6139-44D8-AFF4-093DD276E8BC}" srcOrd="0" destOrd="0" parTransId="{AB32CC32-CA5F-44AF-9F78-3D847653CB38}" sibTransId="{27092066-4F29-4E2A-81CD-468C28841948}"/>
    <dgm:cxn modelId="{6519B881-C829-4143-9358-864613E68C11}" type="presOf" srcId="{6B16B582-6139-44D8-AFF4-093DD276E8BC}" destId="{557555F1-F90D-7249-A1CA-D81ECFC61398}" srcOrd="0" destOrd="0" presId="urn:microsoft.com/office/officeart/2008/layout/LinedList"/>
    <dgm:cxn modelId="{922CB295-DC41-674C-A714-E7FCCF242654}" type="presOf" srcId="{56A3118A-9ACE-46D8-A886-47A53B2A3110}" destId="{34C0960C-3823-0B40-BA4D-E68E919C6175}" srcOrd="0" destOrd="0" presId="urn:microsoft.com/office/officeart/2008/layout/LinedList"/>
    <dgm:cxn modelId="{ADF881A7-E63F-4FC7-A636-A5E4B17061B8}" srcId="{9764FCE6-7524-4159-AB0F-89DB1C721F18}" destId="{56A3118A-9ACE-46D8-A886-47A53B2A3110}" srcOrd="1" destOrd="0" parTransId="{DDF07C71-9AC5-4ED9-9237-3B29623198E3}" sibTransId="{58D126DA-FD50-4504-9BF6-4485F40C21D2}"/>
    <dgm:cxn modelId="{25D0FCB8-69E7-6449-9F93-AB2A6743E9AD}" type="presOf" srcId="{9764FCE6-7524-4159-AB0F-89DB1C721F18}" destId="{5057D248-C192-1244-8112-6F8C652431AC}" srcOrd="0" destOrd="0" presId="urn:microsoft.com/office/officeart/2008/layout/LinedList"/>
    <dgm:cxn modelId="{288BF06F-D7D1-F041-9F42-1EF9315C4D76}" type="presParOf" srcId="{5057D248-C192-1244-8112-6F8C652431AC}" destId="{E58738A6-8781-0B43-A42A-3B31588B0193}" srcOrd="0" destOrd="0" presId="urn:microsoft.com/office/officeart/2008/layout/LinedList"/>
    <dgm:cxn modelId="{8929A88F-C122-AA49-960B-4B496E6768A7}" type="presParOf" srcId="{5057D248-C192-1244-8112-6F8C652431AC}" destId="{67BF2845-2054-9B47-8F65-79ADC37358B8}" srcOrd="1" destOrd="0" presId="urn:microsoft.com/office/officeart/2008/layout/LinedList"/>
    <dgm:cxn modelId="{F6863D7B-67B8-F24A-896D-2BD7FB0CCC94}" type="presParOf" srcId="{67BF2845-2054-9B47-8F65-79ADC37358B8}" destId="{557555F1-F90D-7249-A1CA-D81ECFC61398}" srcOrd="0" destOrd="0" presId="urn:microsoft.com/office/officeart/2008/layout/LinedList"/>
    <dgm:cxn modelId="{7A4B1321-F84D-DC48-BB86-30EB977AD0A3}" type="presParOf" srcId="{67BF2845-2054-9B47-8F65-79ADC37358B8}" destId="{C2DCFE1E-44FC-0A41-BBC8-2DFA9FF9A551}" srcOrd="1" destOrd="0" presId="urn:microsoft.com/office/officeart/2008/layout/LinedList"/>
    <dgm:cxn modelId="{39CF144C-97E4-6945-91D1-EADE138CD2C8}" type="presParOf" srcId="{5057D248-C192-1244-8112-6F8C652431AC}" destId="{A6AB70D9-1C06-D24B-8ED2-8F39EBDB77F1}" srcOrd="2" destOrd="0" presId="urn:microsoft.com/office/officeart/2008/layout/LinedList"/>
    <dgm:cxn modelId="{20F35C49-F447-974A-B4DE-C6D331742CCE}" type="presParOf" srcId="{5057D248-C192-1244-8112-6F8C652431AC}" destId="{9EB9B9AE-FDB6-A042-9736-6867F3CEDFC8}" srcOrd="3" destOrd="0" presId="urn:microsoft.com/office/officeart/2008/layout/LinedList"/>
    <dgm:cxn modelId="{370889C2-5B20-1142-B85F-C0F8A87507B2}" type="presParOf" srcId="{9EB9B9AE-FDB6-A042-9736-6867F3CEDFC8}" destId="{34C0960C-3823-0B40-BA4D-E68E919C6175}" srcOrd="0" destOrd="0" presId="urn:microsoft.com/office/officeart/2008/layout/LinedList"/>
    <dgm:cxn modelId="{BA72AFFB-AA8F-BD43-B7C1-E8062C0BA972}" type="presParOf" srcId="{9EB9B9AE-FDB6-A042-9736-6867F3CEDFC8}" destId="{8CA8025D-52D8-554F-8CE1-D9F15B088CF7}"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4870666-5D3A-4C09-8D86-FEB62EBD40E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525CADBB-516B-47FD-B4EB-2830E99A9DFC}">
      <dgm:prSet/>
      <dgm:spPr/>
      <dgm:t>
        <a:bodyPr/>
        <a:lstStyle/>
        <a:p>
          <a:r>
            <a:rPr lang="en-US" dirty="0"/>
            <a:t>Extending our analysis further, the following segment of our study focuses on deciphering the economic dimensions that may influence the incidence of building violations in Boston. We investigate the interconnections between rental costs, resident income levels, and their collective impact on housing violations.</a:t>
          </a:r>
        </a:p>
      </dgm:t>
    </dgm:pt>
    <dgm:pt modelId="{F74290C3-83AE-447C-B5DD-A47E462D02E7}" type="parTrans" cxnId="{82E6ED33-0F64-4239-B1F5-A34914224592}">
      <dgm:prSet/>
      <dgm:spPr/>
      <dgm:t>
        <a:bodyPr/>
        <a:lstStyle/>
        <a:p>
          <a:endParaRPr lang="en-US"/>
        </a:p>
      </dgm:t>
    </dgm:pt>
    <dgm:pt modelId="{B3B06C19-8AEB-45F0-9867-F770F9570EA7}" type="sibTrans" cxnId="{82E6ED33-0F64-4239-B1F5-A34914224592}">
      <dgm:prSet/>
      <dgm:spPr/>
      <dgm:t>
        <a:bodyPr/>
        <a:lstStyle/>
        <a:p>
          <a:endParaRPr lang="en-US"/>
        </a:p>
      </dgm:t>
    </dgm:pt>
    <dgm:pt modelId="{4EBF1D54-74D1-4B96-BF62-2FFBEB630F63}">
      <dgm:prSet/>
      <dgm:spPr/>
      <dgm:t>
        <a:bodyPr/>
        <a:lstStyle/>
        <a:p>
          <a:r>
            <a:rPr lang="en-US" dirty="0"/>
            <a:t>Our primary hypothesis posits that higher rent indices correlate with better housing quality, hence lower violation frequencies. Conversely, we surmise that lower household incomes could be associated with increased violation rates due to potential constraints on housing maintenance and quality of living conditions.</a:t>
          </a:r>
        </a:p>
      </dgm:t>
    </dgm:pt>
    <dgm:pt modelId="{0ABEECD3-0EDD-486C-8B83-B419E8A81F44}" type="parTrans" cxnId="{243DE751-A150-42BD-BBFF-ABDBA6B25392}">
      <dgm:prSet/>
      <dgm:spPr/>
      <dgm:t>
        <a:bodyPr/>
        <a:lstStyle/>
        <a:p>
          <a:endParaRPr lang="en-US"/>
        </a:p>
      </dgm:t>
    </dgm:pt>
    <dgm:pt modelId="{92620496-B365-4AFD-A9A5-A4EF43AB8F2A}" type="sibTrans" cxnId="{243DE751-A150-42BD-BBFF-ABDBA6B25392}">
      <dgm:prSet/>
      <dgm:spPr/>
      <dgm:t>
        <a:bodyPr/>
        <a:lstStyle/>
        <a:p>
          <a:endParaRPr lang="en-US"/>
        </a:p>
      </dgm:t>
    </dgm:pt>
    <dgm:pt modelId="{AEBA9ECC-7203-4424-ABDA-DF568FF06FEE}">
      <dgm:prSet/>
      <dgm:spPr/>
      <dgm:t>
        <a:bodyPr/>
        <a:lstStyle/>
        <a:p>
          <a:r>
            <a:rPr lang="en-US" dirty="0"/>
            <a:t>We sourced our rental data from Zillow’s Observed Rent Index (ZORI), which provides a comprehensive view of the typical market rent. For income statistics, we utilized data from </a:t>
          </a:r>
          <a:r>
            <a:rPr lang="en-US" dirty="0" err="1"/>
            <a:t>incomebyzipcode.com</a:t>
          </a:r>
          <a:r>
            <a:rPr lang="en-US" dirty="0"/>
            <a:t>. These economic indicators were cross-referenced with housing violation frequencies derived from Boston's 311 service requests dataset.</a:t>
          </a:r>
        </a:p>
      </dgm:t>
    </dgm:pt>
    <dgm:pt modelId="{876183A3-DE3A-492A-AB42-6C0A8E737B50}" type="parTrans" cxnId="{2FCB0D13-2BB4-4698-9BFD-5DBDC5682ED6}">
      <dgm:prSet/>
      <dgm:spPr/>
      <dgm:t>
        <a:bodyPr/>
        <a:lstStyle/>
        <a:p>
          <a:endParaRPr lang="en-US"/>
        </a:p>
      </dgm:t>
    </dgm:pt>
    <dgm:pt modelId="{197722AB-7586-42A1-9CC8-6DC9C4A009B0}" type="sibTrans" cxnId="{2FCB0D13-2BB4-4698-9BFD-5DBDC5682ED6}">
      <dgm:prSet/>
      <dgm:spPr/>
      <dgm:t>
        <a:bodyPr/>
        <a:lstStyle/>
        <a:p>
          <a:endParaRPr lang="en-US"/>
        </a:p>
      </dgm:t>
    </dgm:pt>
    <dgm:pt modelId="{BEFAA5F6-3288-4540-9185-A5E2BC6573BB}" type="pres">
      <dgm:prSet presAssocID="{34870666-5D3A-4C09-8D86-FEB62EBD40E5}" presName="outerComposite" presStyleCnt="0">
        <dgm:presLayoutVars>
          <dgm:chMax val="5"/>
          <dgm:dir/>
          <dgm:resizeHandles val="exact"/>
        </dgm:presLayoutVars>
      </dgm:prSet>
      <dgm:spPr/>
    </dgm:pt>
    <dgm:pt modelId="{7CCC41E3-E2C8-BF48-87F8-14BDF855C509}" type="pres">
      <dgm:prSet presAssocID="{34870666-5D3A-4C09-8D86-FEB62EBD40E5}" presName="dummyMaxCanvas" presStyleCnt="0">
        <dgm:presLayoutVars/>
      </dgm:prSet>
      <dgm:spPr/>
    </dgm:pt>
    <dgm:pt modelId="{89A65CC2-2B15-D543-B0C9-ADFC87404D6B}" type="pres">
      <dgm:prSet presAssocID="{34870666-5D3A-4C09-8D86-FEB62EBD40E5}" presName="ThreeNodes_1" presStyleLbl="node1" presStyleIdx="0" presStyleCnt="3">
        <dgm:presLayoutVars>
          <dgm:bulletEnabled val="1"/>
        </dgm:presLayoutVars>
      </dgm:prSet>
      <dgm:spPr/>
    </dgm:pt>
    <dgm:pt modelId="{45495CBB-AE67-9244-99F7-8F2332560B38}" type="pres">
      <dgm:prSet presAssocID="{34870666-5D3A-4C09-8D86-FEB62EBD40E5}" presName="ThreeNodes_2" presStyleLbl="node1" presStyleIdx="1" presStyleCnt="3">
        <dgm:presLayoutVars>
          <dgm:bulletEnabled val="1"/>
        </dgm:presLayoutVars>
      </dgm:prSet>
      <dgm:spPr/>
    </dgm:pt>
    <dgm:pt modelId="{D4A01A56-B7E9-DE44-9A98-2017C750E507}" type="pres">
      <dgm:prSet presAssocID="{34870666-5D3A-4C09-8D86-FEB62EBD40E5}" presName="ThreeNodes_3" presStyleLbl="node1" presStyleIdx="2" presStyleCnt="3">
        <dgm:presLayoutVars>
          <dgm:bulletEnabled val="1"/>
        </dgm:presLayoutVars>
      </dgm:prSet>
      <dgm:spPr/>
    </dgm:pt>
    <dgm:pt modelId="{6E59B1EE-72D2-ED42-8720-1A9478457321}" type="pres">
      <dgm:prSet presAssocID="{34870666-5D3A-4C09-8D86-FEB62EBD40E5}" presName="ThreeConn_1-2" presStyleLbl="fgAccFollowNode1" presStyleIdx="0" presStyleCnt="2">
        <dgm:presLayoutVars>
          <dgm:bulletEnabled val="1"/>
        </dgm:presLayoutVars>
      </dgm:prSet>
      <dgm:spPr/>
    </dgm:pt>
    <dgm:pt modelId="{0B5C7396-D695-FD43-8FB7-B6A94BA80DF6}" type="pres">
      <dgm:prSet presAssocID="{34870666-5D3A-4C09-8D86-FEB62EBD40E5}" presName="ThreeConn_2-3" presStyleLbl="fgAccFollowNode1" presStyleIdx="1" presStyleCnt="2">
        <dgm:presLayoutVars>
          <dgm:bulletEnabled val="1"/>
        </dgm:presLayoutVars>
      </dgm:prSet>
      <dgm:spPr/>
    </dgm:pt>
    <dgm:pt modelId="{61DDC8C1-1D5E-5343-AC9C-5FB2D86EA428}" type="pres">
      <dgm:prSet presAssocID="{34870666-5D3A-4C09-8D86-FEB62EBD40E5}" presName="ThreeNodes_1_text" presStyleLbl="node1" presStyleIdx="2" presStyleCnt="3">
        <dgm:presLayoutVars>
          <dgm:bulletEnabled val="1"/>
        </dgm:presLayoutVars>
      </dgm:prSet>
      <dgm:spPr/>
    </dgm:pt>
    <dgm:pt modelId="{48F1B8EF-85D6-9F44-8ED3-4FD033AC2C04}" type="pres">
      <dgm:prSet presAssocID="{34870666-5D3A-4C09-8D86-FEB62EBD40E5}" presName="ThreeNodes_2_text" presStyleLbl="node1" presStyleIdx="2" presStyleCnt="3">
        <dgm:presLayoutVars>
          <dgm:bulletEnabled val="1"/>
        </dgm:presLayoutVars>
      </dgm:prSet>
      <dgm:spPr/>
    </dgm:pt>
    <dgm:pt modelId="{8DFF95C4-5AC1-544A-8FC3-62AE96547295}" type="pres">
      <dgm:prSet presAssocID="{34870666-5D3A-4C09-8D86-FEB62EBD40E5}" presName="ThreeNodes_3_text" presStyleLbl="node1" presStyleIdx="2" presStyleCnt="3">
        <dgm:presLayoutVars>
          <dgm:bulletEnabled val="1"/>
        </dgm:presLayoutVars>
      </dgm:prSet>
      <dgm:spPr/>
    </dgm:pt>
  </dgm:ptLst>
  <dgm:cxnLst>
    <dgm:cxn modelId="{2FCB0D13-2BB4-4698-9BFD-5DBDC5682ED6}" srcId="{34870666-5D3A-4C09-8D86-FEB62EBD40E5}" destId="{AEBA9ECC-7203-4424-ABDA-DF568FF06FEE}" srcOrd="2" destOrd="0" parTransId="{876183A3-DE3A-492A-AB42-6C0A8E737B50}" sibTransId="{197722AB-7586-42A1-9CC8-6DC9C4A009B0}"/>
    <dgm:cxn modelId="{43763F16-68D0-0A40-BDDB-545AC8E77F51}" type="presOf" srcId="{B3B06C19-8AEB-45F0-9867-F770F9570EA7}" destId="{6E59B1EE-72D2-ED42-8720-1A9478457321}" srcOrd="0" destOrd="0" presId="urn:microsoft.com/office/officeart/2005/8/layout/vProcess5"/>
    <dgm:cxn modelId="{6C648C1B-4ADC-2E43-B3FB-31E615986DF0}" type="presOf" srcId="{525CADBB-516B-47FD-B4EB-2830E99A9DFC}" destId="{61DDC8C1-1D5E-5343-AC9C-5FB2D86EA428}" srcOrd="1" destOrd="0" presId="urn:microsoft.com/office/officeart/2005/8/layout/vProcess5"/>
    <dgm:cxn modelId="{82E6ED33-0F64-4239-B1F5-A34914224592}" srcId="{34870666-5D3A-4C09-8D86-FEB62EBD40E5}" destId="{525CADBB-516B-47FD-B4EB-2830E99A9DFC}" srcOrd="0" destOrd="0" parTransId="{F74290C3-83AE-447C-B5DD-A47E462D02E7}" sibTransId="{B3B06C19-8AEB-45F0-9867-F770F9570EA7}"/>
    <dgm:cxn modelId="{876AC53A-0C1F-7048-86F5-81F79EEB7992}" type="presOf" srcId="{4EBF1D54-74D1-4B96-BF62-2FFBEB630F63}" destId="{45495CBB-AE67-9244-99F7-8F2332560B38}" srcOrd="0" destOrd="0" presId="urn:microsoft.com/office/officeart/2005/8/layout/vProcess5"/>
    <dgm:cxn modelId="{0E5D4751-59CD-564C-A757-DCE563E3B275}" type="presOf" srcId="{AEBA9ECC-7203-4424-ABDA-DF568FF06FEE}" destId="{D4A01A56-B7E9-DE44-9A98-2017C750E507}" srcOrd="0" destOrd="0" presId="urn:microsoft.com/office/officeart/2005/8/layout/vProcess5"/>
    <dgm:cxn modelId="{243DE751-A150-42BD-BBFF-ABDBA6B25392}" srcId="{34870666-5D3A-4C09-8D86-FEB62EBD40E5}" destId="{4EBF1D54-74D1-4B96-BF62-2FFBEB630F63}" srcOrd="1" destOrd="0" parTransId="{0ABEECD3-0EDD-486C-8B83-B419E8A81F44}" sibTransId="{92620496-B365-4AFD-A9A5-A4EF43AB8F2A}"/>
    <dgm:cxn modelId="{77538D5D-36BC-1142-96B4-72967F2B398C}" type="presOf" srcId="{4EBF1D54-74D1-4B96-BF62-2FFBEB630F63}" destId="{48F1B8EF-85D6-9F44-8ED3-4FD033AC2C04}" srcOrd="1" destOrd="0" presId="urn:microsoft.com/office/officeart/2005/8/layout/vProcess5"/>
    <dgm:cxn modelId="{67181E77-2339-A542-AF66-E557988D5D6D}" type="presOf" srcId="{92620496-B365-4AFD-A9A5-A4EF43AB8F2A}" destId="{0B5C7396-D695-FD43-8FB7-B6A94BA80DF6}" srcOrd="0" destOrd="0" presId="urn:microsoft.com/office/officeart/2005/8/layout/vProcess5"/>
    <dgm:cxn modelId="{B8508A7E-377A-CA40-9A24-AD587D844F08}" type="presOf" srcId="{34870666-5D3A-4C09-8D86-FEB62EBD40E5}" destId="{BEFAA5F6-3288-4540-9185-A5E2BC6573BB}" srcOrd="0" destOrd="0" presId="urn:microsoft.com/office/officeart/2005/8/layout/vProcess5"/>
    <dgm:cxn modelId="{72770BC0-FDAF-274A-BD6A-A7341851A933}" type="presOf" srcId="{AEBA9ECC-7203-4424-ABDA-DF568FF06FEE}" destId="{8DFF95C4-5AC1-544A-8FC3-62AE96547295}" srcOrd="1" destOrd="0" presId="urn:microsoft.com/office/officeart/2005/8/layout/vProcess5"/>
    <dgm:cxn modelId="{8FD19DF1-E5F6-8540-A143-732227C5F178}" type="presOf" srcId="{525CADBB-516B-47FD-B4EB-2830E99A9DFC}" destId="{89A65CC2-2B15-D543-B0C9-ADFC87404D6B}" srcOrd="0" destOrd="0" presId="urn:microsoft.com/office/officeart/2005/8/layout/vProcess5"/>
    <dgm:cxn modelId="{05749ACD-3FF8-4741-B7F8-1B24E207CB47}" type="presParOf" srcId="{BEFAA5F6-3288-4540-9185-A5E2BC6573BB}" destId="{7CCC41E3-E2C8-BF48-87F8-14BDF855C509}" srcOrd="0" destOrd="0" presId="urn:microsoft.com/office/officeart/2005/8/layout/vProcess5"/>
    <dgm:cxn modelId="{C2E3A505-5406-4446-A217-FD19804F1B99}" type="presParOf" srcId="{BEFAA5F6-3288-4540-9185-A5E2BC6573BB}" destId="{89A65CC2-2B15-D543-B0C9-ADFC87404D6B}" srcOrd="1" destOrd="0" presId="urn:microsoft.com/office/officeart/2005/8/layout/vProcess5"/>
    <dgm:cxn modelId="{82DEBBA2-589C-894A-8C7B-1BB5FFE0CBAE}" type="presParOf" srcId="{BEFAA5F6-3288-4540-9185-A5E2BC6573BB}" destId="{45495CBB-AE67-9244-99F7-8F2332560B38}" srcOrd="2" destOrd="0" presId="urn:microsoft.com/office/officeart/2005/8/layout/vProcess5"/>
    <dgm:cxn modelId="{2025A48D-E6E0-6F41-9D95-94DE9EA786EA}" type="presParOf" srcId="{BEFAA5F6-3288-4540-9185-A5E2BC6573BB}" destId="{D4A01A56-B7E9-DE44-9A98-2017C750E507}" srcOrd="3" destOrd="0" presId="urn:microsoft.com/office/officeart/2005/8/layout/vProcess5"/>
    <dgm:cxn modelId="{762CC215-8975-2241-90DC-61CF95E5DB86}" type="presParOf" srcId="{BEFAA5F6-3288-4540-9185-A5E2BC6573BB}" destId="{6E59B1EE-72D2-ED42-8720-1A9478457321}" srcOrd="4" destOrd="0" presId="urn:microsoft.com/office/officeart/2005/8/layout/vProcess5"/>
    <dgm:cxn modelId="{5FBFB983-502B-0146-87F1-7F06F92AE7B6}" type="presParOf" srcId="{BEFAA5F6-3288-4540-9185-A5E2BC6573BB}" destId="{0B5C7396-D695-FD43-8FB7-B6A94BA80DF6}" srcOrd="5" destOrd="0" presId="urn:microsoft.com/office/officeart/2005/8/layout/vProcess5"/>
    <dgm:cxn modelId="{A39F4E32-8296-2D4B-BB1A-01E138CB91D2}" type="presParOf" srcId="{BEFAA5F6-3288-4540-9185-A5E2BC6573BB}" destId="{61DDC8C1-1D5E-5343-AC9C-5FB2D86EA428}" srcOrd="6" destOrd="0" presId="urn:microsoft.com/office/officeart/2005/8/layout/vProcess5"/>
    <dgm:cxn modelId="{CE65EE4B-C728-0E4D-BA29-7863F964D7E8}" type="presParOf" srcId="{BEFAA5F6-3288-4540-9185-A5E2BC6573BB}" destId="{48F1B8EF-85D6-9F44-8ED3-4FD033AC2C04}" srcOrd="7" destOrd="0" presId="urn:microsoft.com/office/officeart/2005/8/layout/vProcess5"/>
    <dgm:cxn modelId="{5AB3BC21-7D27-B949-9EBC-0AEB2B1A1981}" type="presParOf" srcId="{BEFAA5F6-3288-4540-9185-A5E2BC6573BB}" destId="{8DFF95C4-5AC1-544A-8FC3-62AE96547295}"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A79AE3-C6C5-4F90-81E8-7294C4A420DF}">
      <dsp:nvSpPr>
        <dsp:cNvPr id="0" name=""/>
        <dsp:cNvSpPr/>
      </dsp:nvSpPr>
      <dsp:spPr>
        <a:xfrm>
          <a:off x="0" y="2299"/>
          <a:ext cx="6812280" cy="1165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FA4758-D8B7-4DB5-9173-408360442320}">
      <dsp:nvSpPr>
        <dsp:cNvPr id="0" name=""/>
        <dsp:cNvSpPr/>
      </dsp:nvSpPr>
      <dsp:spPr>
        <a:xfrm>
          <a:off x="352598" y="264562"/>
          <a:ext cx="641087" cy="6410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9E3146-4FAF-429B-851D-D7659D933E19}">
      <dsp:nvSpPr>
        <dsp:cNvPr id="0" name=""/>
        <dsp:cNvSpPr/>
      </dsp:nvSpPr>
      <dsp:spPr>
        <a:xfrm>
          <a:off x="1346283" y="2299"/>
          <a:ext cx="5465996" cy="116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61" tIns="123361" rIns="123361" bIns="123361" numCol="1" spcCol="1270" anchor="ctr" anchorCtr="0">
          <a:noAutofit/>
        </a:bodyPr>
        <a:lstStyle/>
        <a:p>
          <a:pPr marL="0" lvl="0" indent="0" algn="l" defTabSz="933450">
            <a:lnSpc>
              <a:spcPct val="90000"/>
            </a:lnSpc>
            <a:spcBef>
              <a:spcPct val="0"/>
            </a:spcBef>
            <a:spcAft>
              <a:spcPct val="35000"/>
            </a:spcAft>
            <a:buNone/>
          </a:pPr>
          <a:r>
            <a:rPr lang="en-US" sz="2100" b="1" kern="1200" dirty="0"/>
            <a:t>Q1:</a:t>
          </a:r>
          <a:r>
            <a:rPr lang="en-US" sz="2100" kern="1200" dirty="0"/>
            <a:t> Are there certain landlords / management companies that have repeated violations?</a:t>
          </a:r>
        </a:p>
      </dsp:txBody>
      <dsp:txXfrm>
        <a:off x="1346283" y="2299"/>
        <a:ext cx="5465996" cy="1165613"/>
      </dsp:txXfrm>
    </dsp:sp>
    <dsp:sp modelId="{43DD70C7-3F38-42A1-942F-8A596A1D7E13}">
      <dsp:nvSpPr>
        <dsp:cNvPr id="0" name=""/>
        <dsp:cNvSpPr/>
      </dsp:nvSpPr>
      <dsp:spPr>
        <a:xfrm>
          <a:off x="0" y="1459316"/>
          <a:ext cx="6812280" cy="1165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584407E-F3DD-40A2-B739-87D8354E6B1C}">
      <dsp:nvSpPr>
        <dsp:cNvPr id="0" name=""/>
        <dsp:cNvSpPr/>
      </dsp:nvSpPr>
      <dsp:spPr>
        <a:xfrm>
          <a:off x="352598" y="1721579"/>
          <a:ext cx="641087" cy="6410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59A56B5-712D-473B-9CE1-65C6ED0ACD2B}">
      <dsp:nvSpPr>
        <dsp:cNvPr id="0" name=""/>
        <dsp:cNvSpPr/>
      </dsp:nvSpPr>
      <dsp:spPr>
        <a:xfrm>
          <a:off x="1346283" y="1459316"/>
          <a:ext cx="5465996" cy="116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61" tIns="123361" rIns="123361" bIns="123361" numCol="1" spcCol="1270" anchor="ctr" anchorCtr="0">
          <a:noAutofit/>
        </a:bodyPr>
        <a:lstStyle/>
        <a:p>
          <a:pPr marL="0" lvl="0" indent="0" algn="l" defTabSz="933450">
            <a:lnSpc>
              <a:spcPct val="90000"/>
            </a:lnSpc>
            <a:spcBef>
              <a:spcPct val="0"/>
            </a:spcBef>
            <a:spcAft>
              <a:spcPct val="35000"/>
            </a:spcAft>
            <a:buNone/>
          </a:pPr>
          <a:r>
            <a:rPr lang="en-US" sz="2100" b="1" kern="1200" dirty="0"/>
            <a:t>Q2: </a:t>
          </a:r>
          <a:r>
            <a:rPr lang="en-US" sz="2100" kern="1200" dirty="0"/>
            <a:t>Are there common features of certain buildings?</a:t>
          </a:r>
        </a:p>
      </dsp:txBody>
      <dsp:txXfrm>
        <a:off x="1346283" y="1459316"/>
        <a:ext cx="5465996" cy="1165613"/>
      </dsp:txXfrm>
    </dsp:sp>
    <dsp:sp modelId="{E668A991-C058-423D-9F20-2A901AB42569}">
      <dsp:nvSpPr>
        <dsp:cNvPr id="0" name=""/>
        <dsp:cNvSpPr/>
      </dsp:nvSpPr>
      <dsp:spPr>
        <a:xfrm>
          <a:off x="0" y="2916333"/>
          <a:ext cx="6812280" cy="1165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7268B3-9253-4C7A-AA80-B2B0929A5676}">
      <dsp:nvSpPr>
        <dsp:cNvPr id="0" name=""/>
        <dsp:cNvSpPr/>
      </dsp:nvSpPr>
      <dsp:spPr>
        <a:xfrm>
          <a:off x="352598" y="3178596"/>
          <a:ext cx="641087" cy="6410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8D6A7F-B721-48E3-B9A7-3D0CA76BF204}">
      <dsp:nvSpPr>
        <dsp:cNvPr id="0" name=""/>
        <dsp:cNvSpPr/>
      </dsp:nvSpPr>
      <dsp:spPr>
        <a:xfrm>
          <a:off x="1346283" y="2916333"/>
          <a:ext cx="5465996" cy="116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61" tIns="123361" rIns="123361" bIns="123361" numCol="1" spcCol="1270" anchor="ctr" anchorCtr="0">
          <a:noAutofit/>
        </a:bodyPr>
        <a:lstStyle/>
        <a:p>
          <a:pPr marL="0" lvl="0" indent="0" algn="l" defTabSz="933450">
            <a:lnSpc>
              <a:spcPct val="90000"/>
            </a:lnSpc>
            <a:spcBef>
              <a:spcPct val="0"/>
            </a:spcBef>
            <a:spcAft>
              <a:spcPct val="35000"/>
            </a:spcAft>
            <a:buNone/>
          </a:pPr>
          <a:r>
            <a:rPr lang="en-US" sz="2100" b="1" kern="1200" dirty="0"/>
            <a:t>Q3: </a:t>
          </a:r>
          <a:r>
            <a:rPr lang="en-US" sz="2100" kern="1200" dirty="0"/>
            <a:t>What neighborhoods / communities are affected most?</a:t>
          </a:r>
        </a:p>
      </dsp:txBody>
      <dsp:txXfrm>
        <a:off x="1346283" y="2916333"/>
        <a:ext cx="5465996" cy="1165613"/>
      </dsp:txXfrm>
    </dsp:sp>
    <dsp:sp modelId="{D27513EF-38A0-4B42-9CEC-D03389451D57}">
      <dsp:nvSpPr>
        <dsp:cNvPr id="0" name=""/>
        <dsp:cNvSpPr/>
      </dsp:nvSpPr>
      <dsp:spPr>
        <a:xfrm>
          <a:off x="0" y="4373350"/>
          <a:ext cx="6812280" cy="11656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5A3CFB-E315-4244-8AA4-AB04916D07F3}">
      <dsp:nvSpPr>
        <dsp:cNvPr id="0" name=""/>
        <dsp:cNvSpPr/>
      </dsp:nvSpPr>
      <dsp:spPr>
        <a:xfrm>
          <a:off x="352598" y="4635613"/>
          <a:ext cx="641087" cy="6410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7D5D3C-B6CC-4055-A79A-ADA5A7BBBA96}">
      <dsp:nvSpPr>
        <dsp:cNvPr id="0" name=""/>
        <dsp:cNvSpPr/>
      </dsp:nvSpPr>
      <dsp:spPr>
        <a:xfrm>
          <a:off x="1346283" y="4373350"/>
          <a:ext cx="5465996" cy="1165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3361" tIns="123361" rIns="123361" bIns="123361" numCol="1" spcCol="1270" anchor="ctr" anchorCtr="0">
          <a:noAutofit/>
        </a:bodyPr>
        <a:lstStyle/>
        <a:p>
          <a:pPr marL="0" lvl="0" indent="0" algn="l" defTabSz="933450">
            <a:lnSpc>
              <a:spcPct val="90000"/>
            </a:lnSpc>
            <a:spcBef>
              <a:spcPct val="0"/>
            </a:spcBef>
            <a:spcAft>
              <a:spcPct val="35000"/>
            </a:spcAft>
            <a:buNone/>
          </a:pPr>
          <a:r>
            <a:rPr lang="en-US" sz="2100" b="1" kern="1200" dirty="0"/>
            <a:t>Q4: </a:t>
          </a:r>
          <a:r>
            <a:rPr lang="en-US" sz="2100" kern="1200" dirty="0"/>
            <a:t>What kinds of building complaints are people making around the city?</a:t>
          </a:r>
        </a:p>
      </dsp:txBody>
      <dsp:txXfrm>
        <a:off x="1346283" y="4373350"/>
        <a:ext cx="5465996" cy="11656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8738A6-8781-0B43-A42A-3B31588B0193}">
      <dsp:nvSpPr>
        <dsp:cNvPr id="0" name=""/>
        <dsp:cNvSpPr/>
      </dsp:nvSpPr>
      <dsp:spPr>
        <a:xfrm>
          <a:off x="0" y="0"/>
          <a:ext cx="626877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57555F1-F90D-7249-A1CA-D81ECFC61398}">
      <dsp:nvSpPr>
        <dsp:cNvPr id="0" name=""/>
        <dsp:cNvSpPr/>
      </dsp:nvSpPr>
      <dsp:spPr>
        <a:xfrm>
          <a:off x="0" y="0"/>
          <a:ext cx="6268770" cy="1412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dirty="0"/>
            <a:t>Broadening our analysis, we next categorized all items in the PROPERTY_ASSESSMENT dataset into corresponding neighborhoods, thus obtaining the number of properties per neighborhood. </a:t>
          </a:r>
        </a:p>
      </dsp:txBody>
      <dsp:txXfrm>
        <a:off x="0" y="0"/>
        <a:ext cx="6268770" cy="1412747"/>
      </dsp:txXfrm>
    </dsp:sp>
    <dsp:sp modelId="{A6AB70D9-1C06-D24B-8ED2-8F39EBDB77F1}">
      <dsp:nvSpPr>
        <dsp:cNvPr id="0" name=""/>
        <dsp:cNvSpPr/>
      </dsp:nvSpPr>
      <dsp:spPr>
        <a:xfrm>
          <a:off x="0" y="1412747"/>
          <a:ext cx="6268770"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34C0960C-3823-0B40-BA4D-E68E919C6175}">
      <dsp:nvSpPr>
        <dsp:cNvPr id="0" name=""/>
        <dsp:cNvSpPr/>
      </dsp:nvSpPr>
      <dsp:spPr>
        <a:xfrm>
          <a:off x="0" y="1412747"/>
          <a:ext cx="6268770" cy="14127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We then extracted the number of properties that had experienced violations based on the two violation datasets and analyzed their ratios.</a:t>
          </a:r>
        </a:p>
      </dsp:txBody>
      <dsp:txXfrm>
        <a:off x="0" y="1412747"/>
        <a:ext cx="6268770" cy="14127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65CC2-2B15-D543-B0C9-ADFC87404D6B}">
      <dsp:nvSpPr>
        <dsp:cNvPr id="0" name=""/>
        <dsp:cNvSpPr/>
      </dsp:nvSpPr>
      <dsp:spPr>
        <a:xfrm>
          <a:off x="0" y="0"/>
          <a:ext cx="8930487" cy="13754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Extending our analysis further, the following segment of our study focuses on deciphering the economic dimensions that may influence the incidence of building violations in Boston. We investigate the interconnections between rental costs, resident income levels, and their collective impact on housing violations.</a:t>
          </a:r>
        </a:p>
      </dsp:txBody>
      <dsp:txXfrm>
        <a:off x="40287" y="40287"/>
        <a:ext cx="7446232" cy="1294909"/>
      </dsp:txXfrm>
    </dsp:sp>
    <dsp:sp modelId="{45495CBB-AE67-9244-99F7-8F2332560B38}">
      <dsp:nvSpPr>
        <dsp:cNvPr id="0" name=""/>
        <dsp:cNvSpPr/>
      </dsp:nvSpPr>
      <dsp:spPr>
        <a:xfrm>
          <a:off x="787984" y="1604731"/>
          <a:ext cx="8930487" cy="13754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Our primary hypothesis posits that higher rent indices correlate with better housing quality, hence lower violation frequencies. Conversely, we surmise that lower household incomes could be associated with increased violation rates due to potential constraints on housing maintenance and quality of living conditions.</a:t>
          </a:r>
        </a:p>
      </dsp:txBody>
      <dsp:txXfrm>
        <a:off x="828271" y="1645018"/>
        <a:ext cx="7167864" cy="1294909"/>
      </dsp:txXfrm>
    </dsp:sp>
    <dsp:sp modelId="{D4A01A56-B7E9-DE44-9A98-2017C750E507}">
      <dsp:nvSpPr>
        <dsp:cNvPr id="0" name=""/>
        <dsp:cNvSpPr/>
      </dsp:nvSpPr>
      <dsp:spPr>
        <a:xfrm>
          <a:off x="1575968" y="3209462"/>
          <a:ext cx="8930487" cy="137548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dirty="0"/>
            <a:t>We sourced our rental data from Zillow’s Observed Rent Index (ZORI), which provides a comprehensive view of the typical market rent. For income statistics, we utilized data from </a:t>
          </a:r>
          <a:r>
            <a:rPr lang="en-US" sz="1600" kern="1200" dirty="0" err="1"/>
            <a:t>incomebyzipcode.com</a:t>
          </a:r>
          <a:r>
            <a:rPr lang="en-US" sz="1600" kern="1200" dirty="0"/>
            <a:t>. These economic indicators were cross-referenced with housing violation frequencies derived from Boston's 311 service requests dataset.</a:t>
          </a:r>
        </a:p>
      </dsp:txBody>
      <dsp:txXfrm>
        <a:off x="1616255" y="3249749"/>
        <a:ext cx="7167864" cy="1294909"/>
      </dsp:txXfrm>
    </dsp:sp>
    <dsp:sp modelId="{6E59B1EE-72D2-ED42-8720-1A9478457321}">
      <dsp:nvSpPr>
        <dsp:cNvPr id="0" name=""/>
        <dsp:cNvSpPr/>
      </dsp:nvSpPr>
      <dsp:spPr>
        <a:xfrm>
          <a:off x="8036423" y="1043075"/>
          <a:ext cx="894064" cy="89406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237587" y="1043075"/>
        <a:ext cx="491736" cy="672783"/>
      </dsp:txXfrm>
    </dsp:sp>
    <dsp:sp modelId="{0B5C7396-D695-FD43-8FB7-B6A94BA80DF6}">
      <dsp:nvSpPr>
        <dsp:cNvPr id="0" name=""/>
        <dsp:cNvSpPr/>
      </dsp:nvSpPr>
      <dsp:spPr>
        <a:xfrm>
          <a:off x="8824407" y="2638636"/>
          <a:ext cx="894064" cy="894064"/>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9025571" y="2638636"/>
        <a:ext cx="491736" cy="67278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4/25/24</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0707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32C18-E430-4EC7-BD7C-99D86D01223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8FC5012F-7119-4D94-9717-3862E1C9384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ED9A4A-D287-4207-9037-70DB007A1707}"/>
              </a:ext>
            </a:extLst>
          </p:cNvPr>
          <p:cNvSpPr>
            <a:spLocks noGrp="1"/>
          </p:cNvSpPr>
          <p:nvPr>
            <p:ph type="dt" sz="half" idx="10"/>
          </p:nvPr>
        </p:nvSpPr>
        <p:spPr/>
        <p:txBody>
          <a:bodyPr/>
          <a:lstStyle/>
          <a:p>
            <a:fld id="{02AC24A9-CCB6-4F8D-B8DB-C2F3692CFA5A}" type="datetimeFigureOut">
              <a:rPr lang="en-US" smtClean="0"/>
              <a:t>4/25/24</a:t>
            </a:fld>
            <a:endParaRPr lang="en-US"/>
          </a:p>
        </p:txBody>
      </p:sp>
      <p:sp>
        <p:nvSpPr>
          <p:cNvPr id="5" name="Footer Placeholder 4">
            <a:extLst>
              <a:ext uri="{FF2B5EF4-FFF2-40B4-BE49-F238E27FC236}">
                <a16:creationId xmlns:a16="http://schemas.microsoft.com/office/drawing/2014/main" id="{61ECFCAC-80DB-43BB-B3F1-AC22BACEE3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79730-3487-4D94-A0DC-C21684963AB3}"/>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98298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43C89D-929E-4CD1-BCCC-72A14C0335D6}"/>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FED450EA-A577-4B76-A12F-650BEB20FD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1D2603B-9ACE-4FA9-805B-9B91EB63DF7D}"/>
              </a:ext>
            </a:extLst>
          </p:cNvPr>
          <p:cNvSpPr>
            <a:spLocks noGrp="1"/>
          </p:cNvSpPr>
          <p:nvPr>
            <p:ph type="dt" sz="half" idx="10"/>
          </p:nvPr>
        </p:nvSpPr>
        <p:spPr/>
        <p:txBody>
          <a:bodyPr/>
          <a:lstStyle/>
          <a:p>
            <a:fld id="{02AC24A9-CCB6-4F8D-B8DB-C2F3692CFA5A}" type="datetimeFigureOut">
              <a:rPr lang="en-US" smtClean="0"/>
              <a:t>4/25/24</a:t>
            </a:fld>
            <a:endParaRPr lang="en-US"/>
          </a:p>
        </p:txBody>
      </p:sp>
      <p:sp>
        <p:nvSpPr>
          <p:cNvPr id="5" name="Footer Placeholder 4">
            <a:extLst>
              <a:ext uri="{FF2B5EF4-FFF2-40B4-BE49-F238E27FC236}">
                <a16:creationId xmlns:a16="http://schemas.microsoft.com/office/drawing/2014/main" id="{7ECE18AC-D6A9-4A61-885D-68E2B684A4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197AE4-AA47-4E14-8FFE-171FAE47F49E}"/>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3272283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D6FBB9D-1CAA-4D05-AB33-BABDFE17B843}"/>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0" name="Rectangle 9">
            <a:extLst>
              <a:ext uri="{FF2B5EF4-FFF2-40B4-BE49-F238E27FC236}">
                <a16:creationId xmlns:a16="http://schemas.microsoft.com/office/drawing/2014/main" id="{04727B71-B4B6-4823-80A1-68C40B475118}"/>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79A6DB05-9FB5-4B07-8675-74C23D4FD89D}"/>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8D358CF-0758-490A-A084-C46443B9ABE8}"/>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1671183-B3CE-4F45-92FB-98290CA0E2CA}"/>
              </a:ext>
            </a:extLst>
          </p:cNvPr>
          <p:cNvSpPr>
            <a:spLocks noGrp="1"/>
          </p:cNvSpPr>
          <p:nvPr>
            <p:ph idx="1"/>
          </p:nvPr>
        </p:nvSpPr>
        <p:spPr>
          <a:xfrm>
            <a:off x="1115568" y="2478024"/>
            <a:ext cx="10168128"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D7DED67-27EC-4D43-A21C-093C1DB0481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4/25/24</a:t>
            </a:fld>
            <a:endParaRPr lang="en-US"/>
          </a:p>
        </p:txBody>
      </p:sp>
      <p:sp>
        <p:nvSpPr>
          <p:cNvPr id="5" name="Footer Placeholder 4">
            <a:extLst>
              <a:ext uri="{FF2B5EF4-FFF2-40B4-BE49-F238E27FC236}">
                <a16:creationId xmlns:a16="http://schemas.microsoft.com/office/drawing/2014/main" id="{36747CE3-4890-4BC1-94DB-5D49D02C99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3C5AD3-D79A-4D46-B25B-822FE0252511}"/>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35962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4/25/24</a:t>
            </a:fld>
            <a:endParaRPr lang="en-US"/>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4240456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076262E-36A0-40C6-ADE6-90CD9FB9B9EA}"/>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Rectangle 10">
            <a:extLst>
              <a:ext uri="{FF2B5EF4-FFF2-40B4-BE49-F238E27FC236}">
                <a16:creationId xmlns:a16="http://schemas.microsoft.com/office/drawing/2014/main" id="{42677A9B-4D1D-4D80-912C-24570140A650}"/>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03DC8C98-510F-48C9-82B2-9E4F760A68DF}"/>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A078AE-0BC3-48F9-87EC-2DB0CCE7E2AE}"/>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Content Placeholder 2">
            <a:extLst>
              <a:ext uri="{FF2B5EF4-FFF2-40B4-BE49-F238E27FC236}">
                <a16:creationId xmlns:a16="http://schemas.microsoft.com/office/drawing/2014/main" id="{292A20DF-0829-4336-B59F-FF9D7AA9D8B6}"/>
              </a:ext>
            </a:extLst>
          </p:cNvPr>
          <p:cNvSpPr>
            <a:spLocks noGrp="1"/>
          </p:cNvSpPr>
          <p:nvPr>
            <p:ph sz="half" idx="1"/>
          </p:nvPr>
        </p:nvSpPr>
        <p:spPr>
          <a:xfrm>
            <a:off x="1115568"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935D01C-CF67-4DF6-B96C-FFC9D5BF847B}"/>
              </a:ext>
            </a:extLst>
          </p:cNvPr>
          <p:cNvSpPr>
            <a:spLocks noGrp="1"/>
          </p:cNvSpPr>
          <p:nvPr>
            <p:ph sz="half" idx="2"/>
          </p:nvPr>
        </p:nvSpPr>
        <p:spPr>
          <a:xfrm>
            <a:off x="6345936" y="2478024"/>
            <a:ext cx="4937760" cy="369417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9BBD797-6031-4F82-8726-EAB757027FF5}"/>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4/25/24</a:t>
            </a:fld>
            <a:endParaRPr lang="en-US"/>
          </a:p>
        </p:txBody>
      </p:sp>
      <p:sp>
        <p:nvSpPr>
          <p:cNvPr id="6" name="Footer Placeholder 5">
            <a:extLst>
              <a:ext uri="{FF2B5EF4-FFF2-40B4-BE49-F238E27FC236}">
                <a16:creationId xmlns:a16="http://schemas.microsoft.com/office/drawing/2014/main" id="{76B3F71C-B897-4909-A75E-8716AD49C15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78BC14-5BB1-405F-A6F3-C07230F085C8}"/>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700104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B671BDE-E45C-41A1-9B98-4A607D703855}"/>
              </a:ext>
            </a:extLst>
          </p:cNvPr>
          <p:cNvSpPr/>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3" name="Rectangle 12">
            <a:extLst>
              <a:ext uri="{FF2B5EF4-FFF2-40B4-BE49-F238E27FC236}">
                <a16:creationId xmlns:a16="http://schemas.microsoft.com/office/drawing/2014/main" id="{299500CE-917A-4D03-A7DF-71D8EBBC1537}"/>
              </a:ext>
            </a:extLst>
          </p:cNvPr>
          <p:cNvSpPr/>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C3D0D377-28B0-417D-886B-9483AF064975}"/>
              </a:ext>
            </a:extLst>
          </p:cNvPr>
          <p:cNvSpPr/>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8F91F8-0767-40B5-A3AA-72931FC192EA}"/>
              </a:ext>
            </a:extLst>
          </p:cNvPr>
          <p:cNvSpPr>
            <a:spLocks noGrp="1"/>
          </p:cNvSpPr>
          <p:nvPr>
            <p:ph type="title"/>
          </p:nvPr>
        </p:nvSpPr>
        <p:spPr>
          <a:xfrm>
            <a:off x="1115568" y="548640"/>
            <a:ext cx="10168128" cy="1179576"/>
          </a:xfrm>
        </p:spPr>
        <p:txBody>
          <a:bodyPr>
            <a:normAutofit/>
          </a:bodyPr>
          <a:lstStyle>
            <a:lvl1pPr>
              <a:defRPr sz="4000"/>
            </a:lvl1pPr>
          </a:lstStyle>
          <a:p>
            <a:r>
              <a:rPr lang="en-US" dirty="0"/>
              <a:t>Click to edit Master title style</a:t>
            </a:r>
          </a:p>
        </p:txBody>
      </p:sp>
      <p:sp>
        <p:nvSpPr>
          <p:cNvPr id="3" name="Text Placeholder 2">
            <a:extLst>
              <a:ext uri="{FF2B5EF4-FFF2-40B4-BE49-F238E27FC236}">
                <a16:creationId xmlns:a16="http://schemas.microsoft.com/office/drawing/2014/main" id="{AAAE0554-8BEE-4BF6-9519-51B8475D35E1}"/>
              </a:ext>
            </a:extLst>
          </p:cNvPr>
          <p:cNvSpPr>
            <a:spLocks noGrp="1"/>
          </p:cNvSpPr>
          <p:nvPr>
            <p:ph type="body" idx="1"/>
          </p:nvPr>
        </p:nvSpPr>
        <p:spPr>
          <a:xfrm>
            <a:off x="1115568"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FD4A358D-C930-48E0-B372-06A826B74C47}"/>
              </a:ext>
            </a:extLst>
          </p:cNvPr>
          <p:cNvSpPr>
            <a:spLocks noGrp="1"/>
          </p:cNvSpPr>
          <p:nvPr>
            <p:ph sz="half" idx="2"/>
          </p:nvPr>
        </p:nvSpPr>
        <p:spPr>
          <a:xfrm>
            <a:off x="1115568" y="3203688"/>
            <a:ext cx="4937760" cy="2968512"/>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3B6615E-4966-4150-83B6-C47591B36383}"/>
              </a:ext>
            </a:extLst>
          </p:cNvPr>
          <p:cNvSpPr>
            <a:spLocks noGrp="1"/>
          </p:cNvSpPr>
          <p:nvPr>
            <p:ph type="body" sz="quarter" idx="3"/>
          </p:nvPr>
        </p:nvSpPr>
        <p:spPr>
          <a:xfrm>
            <a:off x="6345936" y="2372650"/>
            <a:ext cx="4937760" cy="823912"/>
          </a:xfrm>
        </p:spPr>
        <p:txBody>
          <a:bodyPr anchor="b"/>
          <a:lstStyle>
            <a:lvl1pPr marL="0" indent="0">
              <a:buNone/>
              <a:defRPr sz="2400" b="1" cap="none"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D409F6B-C17B-4B4F-9F35-5068BDC4E2FD}"/>
              </a:ext>
            </a:extLst>
          </p:cNvPr>
          <p:cNvSpPr>
            <a:spLocks noGrp="1"/>
          </p:cNvSpPr>
          <p:nvPr>
            <p:ph sz="quarter" idx="4"/>
          </p:nvPr>
        </p:nvSpPr>
        <p:spPr>
          <a:xfrm>
            <a:off x="6345936" y="3203687"/>
            <a:ext cx="4937760" cy="2968511"/>
          </a:xfrm>
        </p:spPr>
        <p:txBody>
          <a:bodyPr/>
          <a:lstStyle>
            <a:lvl1pPr>
              <a:defRPr sz="2400"/>
            </a:lvl1pPr>
            <a:lvl2pPr>
              <a:defRPr sz="2000"/>
            </a:lvl2pPr>
            <a:lvl3pPr>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C8BC356D-052B-4A9B-8B2F-6665FD325AB3}"/>
              </a:ext>
            </a:extLst>
          </p:cNvPr>
          <p:cNvSpPr>
            <a:spLocks noGrp="1"/>
          </p:cNvSpPr>
          <p:nvPr>
            <p:ph type="dt" sz="half" idx="10"/>
          </p:nvPr>
        </p:nvSpPr>
        <p:spPr>
          <a:xfrm>
            <a:off x="1115568" y="6356350"/>
            <a:ext cx="2743200" cy="365125"/>
          </a:xfrm>
        </p:spPr>
        <p:txBody>
          <a:bodyPr/>
          <a:lstStyle/>
          <a:p>
            <a:fld id="{02AC24A9-CCB6-4F8D-B8DB-C2F3692CFA5A}" type="datetimeFigureOut">
              <a:rPr lang="en-US" smtClean="0"/>
              <a:t>4/25/24</a:t>
            </a:fld>
            <a:endParaRPr lang="en-US"/>
          </a:p>
        </p:txBody>
      </p:sp>
      <p:sp>
        <p:nvSpPr>
          <p:cNvPr id="8" name="Footer Placeholder 7">
            <a:extLst>
              <a:ext uri="{FF2B5EF4-FFF2-40B4-BE49-F238E27FC236}">
                <a16:creationId xmlns:a16="http://schemas.microsoft.com/office/drawing/2014/main" id="{69C5E5FA-26A9-467C-93E3-8476142D1D4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79E50C-1E40-4B48-871B-E392428D20A3}"/>
              </a:ext>
            </a:extLst>
          </p:cNvPr>
          <p:cNvSpPr>
            <a:spLocks noGrp="1"/>
          </p:cNvSpPr>
          <p:nvPr>
            <p:ph type="sldNum" sz="quarter" idx="12"/>
          </p:nvPr>
        </p:nvSpPr>
        <p:spPr>
          <a:xfrm>
            <a:off x="8540496" y="6356350"/>
            <a:ext cx="2743200" cy="365125"/>
          </a:xfrm>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326076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8C0689C4-0DB3-408B-A956-40326B4AE4C4}"/>
              </a:ext>
            </a:extLst>
          </p:cNvPr>
          <p:cNvSpPr/>
          <p:nvPr/>
        </p:nvSpPr>
        <p:spPr>
          <a:xfrm>
            <a:off x="665853" y="1533525"/>
            <a:ext cx="10917063" cy="3790950"/>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6E1D10E-1C30-41BF-8C3B-C460C9B5597B}"/>
              </a:ext>
            </a:extLst>
          </p:cNvPr>
          <p:cNvSpPr/>
          <p:nvPr/>
        </p:nvSpPr>
        <p:spPr>
          <a:xfrm>
            <a:off x="609084" y="2971798"/>
            <a:ext cx="128016"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79454F2-0EE5-4888-AF4C-82F825E6226E}"/>
              </a:ext>
            </a:extLst>
          </p:cNvPr>
          <p:cNvSpPr>
            <a:spLocks noGrp="1"/>
          </p:cNvSpPr>
          <p:nvPr>
            <p:ph type="title"/>
          </p:nvPr>
        </p:nvSpPr>
        <p:spPr>
          <a:xfrm>
            <a:off x="1078992" y="1938528"/>
            <a:ext cx="10177272" cy="2990088"/>
          </a:xfrm>
        </p:spPr>
        <p:txBody>
          <a:bodyP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67C91241-A315-4643-91E5-CF2C25CC903A}"/>
              </a:ext>
            </a:extLst>
          </p:cNvPr>
          <p:cNvSpPr>
            <a:spLocks noGrp="1"/>
          </p:cNvSpPr>
          <p:nvPr>
            <p:ph type="dt" sz="half" idx="10"/>
          </p:nvPr>
        </p:nvSpPr>
        <p:spPr/>
        <p:txBody>
          <a:bodyPr/>
          <a:lstStyle/>
          <a:p>
            <a:fld id="{02AC24A9-CCB6-4F8D-B8DB-C2F3692CFA5A}" type="datetimeFigureOut">
              <a:rPr lang="en-US" smtClean="0"/>
              <a:t>4/25/24</a:t>
            </a:fld>
            <a:endParaRPr lang="en-US"/>
          </a:p>
        </p:txBody>
      </p:sp>
      <p:sp>
        <p:nvSpPr>
          <p:cNvPr id="4" name="Footer Placeholder 3">
            <a:extLst>
              <a:ext uri="{FF2B5EF4-FFF2-40B4-BE49-F238E27FC236}">
                <a16:creationId xmlns:a16="http://schemas.microsoft.com/office/drawing/2014/main" id="{22706D86-5479-487D-94C8-76093D84F37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7739411-CED6-43D4-868D-A65C4161A72B}"/>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64874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4/25/24</a:t>
            </a:fld>
            <a:endParaRPr lang="en-US"/>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893400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FA417FE-CD1A-486F-A4AC-E4000A2FB18E}"/>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1318F0F5-812B-472C-9408-B80F2553F5E0}"/>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7F7751B-CD8F-4F5B-A903-1DCE5D1E8306}"/>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Content Placeholder 2">
            <a:extLst>
              <a:ext uri="{FF2B5EF4-FFF2-40B4-BE49-F238E27FC236}">
                <a16:creationId xmlns:a16="http://schemas.microsoft.com/office/drawing/2014/main" id="{EFA55C8A-A0BB-441D-976F-EB56D4382DB6}"/>
              </a:ext>
            </a:extLst>
          </p:cNvPr>
          <p:cNvSpPr>
            <a:spLocks noGrp="1"/>
          </p:cNvSpPr>
          <p:nvPr>
            <p:ph idx="1"/>
          </p:nvPr>
        </p:nvSpPr>
        <p:spPr>
          <a:xfrm>
            <a:off x="4965192" y="1709928"/>
            <a:ext cx="6729984" cy="4096512"/>
          </a:xfrm>
        </p:spPr>
        <p:txBody>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7DE6A51-A2E5-4BFA-B571-9FDFE1BBFB44}"/>
              </a:ext>
            </a:extLst>
          </p:cNvPr>
          <p:cNvSpPr>
            <a:spLocks noGrp="1"/>
          </p:cNvSpPr>
          <p:nvPr>
            <p:ph type="body" sz="half" idx="2"/>
          </p:nvPr>
        </p:nvSpPr>
        <p:spPr>
          <a:xfrm>
            <a:off x="868680" y="3429000"/>
            <a:ext cx="3099816" cy="2066544"/>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3D92778A-DD4C-4651-9C53-8B0C44CD8805}"/>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4/25/24</a:t>
            </a:fld>
            <a:endParaRPr lang="en-US" dirty="0"/>
          </a:p>
        </p:txBody>
      </p:sp>
      <p:sp>
        <p:nvSpPr>
          <p:cNvPr id="6" name="Footer Placeholder 5">
            <a:extLst>
              <a:ext uri="{FF2B5EF4-FFF2-40B4-BE49-F238E27FC236}">
                <a16:creationId xmlns:a16="http://schemas.microsoft.com/office/drawing/2014/main" id="{9D6C7F66-2DFA-4146-BE1A-CE2890FE45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85D185-B1B6-4D62-81BE-BE82C80ACA6C}"/>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146853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8B77B5-211C-456E-B79F-306CC3619347}"/>
              </a:ext>
            </a:extLst>
          </p:cNvPr>
          <p:cNvSpPr/>
          <p:nvPr/>
        </p:nvSpPr>
        <p:spPr>
          <a:xfrm>
            <a:off x="558210" y="1162033"/>
            <a:ext cx="3740740" cy="4643344"/>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3B63C338-194D-4F23-ABEC-60A7EA96F302}"/>
              </a:ext>
            </a:extLst>
          </p:cNvPr>
          <p:cNvSpPr/>
          <p:nvPr/>
        </p:nvSpPr>
        <p:spPr>
          <a:xfrm>
            <a:off x="498834" y="1618375"/>
            <a:ext cx="146304" cy="82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0C04DCC-0E3E-4F05-9FAC-9FA6CA4B2BAE}"/>
              </a:ext>
            </a:extLst>
          </p:cNvPr>
          <p:cNvSpPr>
            <a:spLocks noGrp="1"/>
          </p:cNvSpPr>
          <p:nvPr>
            <p:ph type="title"/>
          </p:nvPr>
        </p:nvSpPr>
        <p:spPr>
          <a:xfrm>
            <a:off x="868680" y="1709928"/>
            <a:ext cx="3099816" cy="1709928"/>
          </a:xfrm>
        </p:spPr>
        <p:txBody>
          <a:bodyPr tIns="45720" anchor="t">
            <a:normAutofit/>
          </a:bodyPr>
          <a:lstStyle>
            <a:lvl1pPr>
              <a:lnSpc>
                <a:spcPct val="100000"/>
              </a:lnSpc>
              <a:defRPr sz="3400"/>
            </a:lvl1pPr>
          </a:lstStyle>
          <a:p>
            <a:r>
              <a:rPr lang="en-US" dirty="0"/>
              <a:t>Click to edit Master title style</a:t>
            </a:r>
          </a:p>
        </p:txBody>
      </p:sp>
      <p:sp>
        <p:nvSpPr>
          <p:cNvPr id="3" name="Picture Placeholder 2">
            <a:extLst>
              <a:ext uri="{FF2B5EF4-FFF2-40B4-BE49-F238E27FC236}">
                <a16:creationId xmlns:a16="http://schemas.microsoft.com/office/drawing/2014/main" id="{EBA29649-B19F-499E-8E9A-3577EAC8F031}"/>
              </a:ext>
            </a:extLst>
          </p:cNvPr>
          <p:cNvSpPr>
            <a:spLocks noGrp="1"/>
          </p:cNvSpPr>
          <p:nvPr>
            <p:ph type="pic" idx="1"/>
          </p:nvPr>
        </p:nvSpPr>
        <p:spPr>
          <a:xfrm>
            <a:off x="4965192" y="1161288"/>
            <a:ext cx="6729984" cy="4645152"/>
          </a:xfrm>
        </p:spPr>
        <p:txBody>
          <a:bodyPr>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1BC9EF2E-A8CD-41A1-B11A-0D8842797A98}"/>
              </a:ext>
            </a:extLst>
          </p:cNvPr>
          <p:cNvSpPr>
            <a:spLocks noGrp="1"/>
          </p:cNvSpPr>
          <p:nvPr>
            <p:ph type="body" sz="half" idx="2"/>
          </p:nvPr>
        </p:nvSpPr>
        <p:spPr>
          <a:xfrm>
            <a:off x="868680" y="3438144"/>
            <a:ext cx="3099816" cy="205740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44257B5-0DE0-401F-9171-E8687A97DBA7}"/>
              </a:ext>
            </a:extLst>
          </p:cNvPr>
          <p:cNvSpPr>
            <a:spLocks noGrp="1"/>
          </p:cNvSpPr>
          <p:nvPr>
            <p:ph type="dt" sz="half" idx="10"/>
          </p:nvPr>
        </p:nvSpPr>
        <p:spPr>
          <a:xfrm>
            <a:off x="868680" y="6356350"/>
            <a:ext cx="2743200" cy="365125"/>
          </a:xfrm>
        </p:spPr>
        <p:txBody>
          <a:bodyPr/>
          <a:lstStyle/>
          <a:p>
            <a:fld id="{02AC24A9-CCB6-4F8D-B8DB-C2F3692CFA5A}" type="datetimeFigureOut">
              <a:rPr lang="en-US" smtClean="0"/>
              <a:t>4/25/24</a:t>
            </a:fld>
            <a:endParaRPr lang="en-US"/>
          </a:p>
        </p:txBody>
      </p:sp>
      <p:sp>
        <p:nvSpPr>
          <p:cNvPr id="6" name="Footer Placeholder 5">
            <a:extLst>
              <a:ext uri="{FF2B5EF4-FFF2-40B4-BE49-F238E27FC236}">
                <a16:creationId xmlns:a16="http://schemas.microsoft.com/office/drawing/2014/main" id="{788CD9AD-D667-4FD4-AA34-428AA0BCD0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770FB6-F273-4BA6-8B97-9835AC537871}"/>
              </a:ext>
            </a:extLst>
          </p:cNvPr>
          <p:cNvSpPr>
            <a:spLocks noGrp="1"/>
          </p:cNvSpPr>
          <p:nvPr>
            <p:ph type="sldNum" sz="quarter" idx="12"/>
          </p:nvPr>
        </p:nvSpPr>
        <p:spPr/>
        <p:txBody>
          <a:bodyPr/>
          <a:lstStyle/>
          <a:p>
            <a:fld id="{B2DC25EE-239B-4C5F-AAD1-255A7D5F1EE2}" type="slidenum">
              <a:rPr lang="en-US" smtClean="0"/>
              <a:t>‹#›</a:t>
            </a:fld>
            <a:endParaRPr lang="en-US"/>
          </a:p>
        </p:txBody>
      </p:sp>
    </p:spTree>
    <p:extLst>
      <p:ext uri="{BB962C8B-B14F-4D97-AF65-F5344CB8AC3E}">
        <p14:creationId xmlns:p14="http://schemas.microsoft.com/office/powerpoint/2010/main" val="2430649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B325BDE-35A4-4AAD-960B-C1415864ADD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E459C78-0CC4-4552-93DD-49B4194D00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6744A3C-9C54-46A6-B3EF-5B36362423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2AC24A9-CCB6-4F8D-B8DB-C2F3692CFA5A}" type="datetimeFigureOut">
              <a:rPr lang="en-US" smtClean="0"/>
              <a:t>4/25/24</a:t>
            </a:fld>
            <a:endParaRPr lang="en-US"/>
          </a:p>
        </p:txBody>
      </p:sp>
      <p:sp>
        <p:nvSpPr>
          <p:cNvPr id="5" name="Footer Placeholder 4">
            <a:extLst>
              <a:ext uri="{FF2B5EF4-FFF2-40B4-BE49-F238E27FC236}">
                <a16:creationId xmlns:a16="http://schemas.microsoft.com/office/drawing/2014/main" id="{07D5A696-7B4B-4181-A961-7D66556D50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3038CB5-8F4A-401D-A3A9-B27DC15B7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DC25EE-239B-4C5F-AAD1-255A7D5F1EE2}" type="slidenum">
              <a:rPr lang="en-US" smtClean="0"/>
              <a:t>‹#›</a:t>
            </a:fld>
            <a:endParaRPr lang="en-US"/>
          </a:p>
        </p:txBody>
      </p:sp>
    </p:spTree>
    <p:extLst>
      <p:ext uri="{BB962C8B-B14F-4D97-AF65-F5344CB8AC3E}">
        <p14:creationId xmlns:p14="http://schemas.microsoft.com/office/powerpoint/2010/main" val="3121634434"/>
      </p:ext>
    </p:extLst>
  </p:cSld>
  <p:clrMap bg1="lt1" tx1="dk1" bg2="lt2" tx2="dk2" accent1="accent1" accent2="accent2" accent3="accent3" accent4="accent4" accent5="accent5" accent6="accent6" hlink="hlink" folHlink="folHlink"/>
  <p:sldLayoutIdLst>
    <p:sldLayoutId id="2147483709" r:id="rId1"/>
    <p:sldLayoutId id="2147483708" r:id="rId2"/>
    <p:sldLayoutId id="2147483707" r:id="rId3"/>
    <p:sldLayoutId id="2147483706" r:id="rId4"/>
    <p:sldLayoutId id="2147483705" r:id="rId5"/>
    <p:sldLayoutId id="2147483704" r:id="rId6"/>
    <p:sldLayoutId id="2147483703" r:id="rId7"/>
    <p:sldLayoutId id="2147483702" r:id="rId8"/>
    <p:sldLayoutId id="2147483701" r:id="rId9"/>
    <p:sldLayoutId id="2147483700" r:id="rId10"/>
    <p:sldLayoutId id="2147483699" r:id="rId11"/>
  </p:sldLayoutIdLst>
  <p:txStyles>
    <p:titleStyle>
      <a:lvl1pPr algn="l" defTabSz="914400" rtl="0" eaLnBrk="1" latinLnBrk="0" hangingPunct="1">
        <a:lnSpc>
          <a:spcPct val="90000"/>
        </a:lnSpc>
        <a:spcBef>
          <a:spcPct val="0"/>
        </a:spcBef>
        <a:buNone/>
        <a:defRPr sz="40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2.jp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CCA5F87-1D1E-45CB-8D83-FC7EEFAD99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Exterior windows of a building">
            <a:extLst>
              <a:ext uri="{FF2B5EF4-FFF2-40B4-BE49-F238E27FC236}">
                <a16:creationId xmlns:a16="http://schemas.microsoft.com/office/drawing/2014/main" id="{309E81B3-38C8-DCEF-7D94-F95F58623CB6}"/>
              </a:ext>
            </a:extLst>
          </p:cNvPr>
          <p:cNvPicPr>
            <a:picLocks noChangeAspect="1"/>
          </p:cNvPicPr>
          <p:nvPr/>
        </p:nvPicPr>
        <p:blipFill rotWithShape="1">
          <a:blip r:embed="rId2"/>
          <a:srcRect l="2241" r="2960"/>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7CCFC2C6-6238-4A2F-93DE-2ADF74AF6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711652" y="0"/>
            <a:ext cx="8480347"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C511B0A-6D66-D6B8-D2BB-D74F0656F489}"/>
              </a:ext>
            </a:extLst>
          </p:cNvPr>
          <p:cNvSpPr>
            <a:spLocks noGrp="1"/>
          </p:cNvSpPr>
          <p:nvPr>
            <p:ph type="ctrTitle"/>
          </p:nvPr>
        </p:nvSpPr>
        <p:spPr>
          <a:xfrm>
            <a:off x="7848600" y="1233547"/>
            <a:ext cx="4023360" cy="2862438"/>
          </a:xfrm>
        </p:spPr>
        <p:txBody>
          <a:bodyPr anchor="b">
            <a:normAutofit fontScale="90000"/>
          </a:bodyPr>
          <a:lstStyle/>
          <a:p>
            <a:pPr>
              <a:lnSpc>
                <a:spcPct val="100000"/>
              </a:lnSpc>
            </a:pPr>
            <a:r>
              <a:rPr lang="en-US" sz="5300" dirty="0"/>
              <a:t>Building Violations</a:t>
            </a:r>
            <a:br>
              <a:rPr lang="en-US" sz="4800" dirty="0"/>
            </a:br>
            <a:br>
              <a:rPr lang="en-US" sz="4800" dirty="0"/>
            </a:br>
            <a:r>
              <a:rPr lang="en-US" sz="4400" dirty="0"/>
              <a:t>Final Report</a:t>
            </a:r>
            <a:endParaRPr lang="en-US" sz="4800" dirty="0"/>
          </a:p>
        </p:txBody>
      </p:sp>
      <p:sp>
        <p:nvSpPr>
          <p:cNvPr id="3" name="Subtitle 2">
            <a:extLst>
              <a:ext uri="{FF2B5EF4-FFF2-40B4-BE49-F238E27FC236}">
                <a16:creationId xmlns:a16="http://schemas.microsoft.com/office/drawing/2014/main" id="{909B53DE-308A-C5E5-33DB-6E7B58627925}"/>
              </a:ext>
            </a:extLst>
          </p:cNvPr>
          <p:cNvSpPr>
            <a:spLocks noGrp="1"/>
          </p:cNvSpPr>
          <p:nvPr>
            <p:ph type="subTitle" idx="1"/>
          </p:nvPr>
        </p:nvSpPr>
        <p:spPr>
          <a:xfrm>
            <a:off x="7848600" y="4872922"/>
            <a:ext cx="4023360" cy="1208141"/>
          </a:xfrm>
        </p:spPr>
        <p:txBody>
          <a:bodyPr>
            <a:normAutofit fontScale="92500"/>
          </a:bodyPr>
          <a:lstStyle/>
          <a:p>
            <a:pPr marL="0" lvl="0" indent="0" rtl="0">
              <a:spcBef>
                <a:spcPts val="0"/>
              </a:spcBef>
              <a:spcAft>
                <a:spcPts val="0"/>
              </a:spcAft>
              <a:buNone/>
            </a:pPr>
            <a:r>
              <a:rPr lang="en-US" sz="1900" dirty="0">
                <a:latin typeface="Montserrat"/>
                <a:ea typeface="Montserrat"/>
                <a:cs typeface="Montserrat"/>
                <a:sym typeface="Montserrat"/>
              </a:rPr>
              <a:t>Team C:</a:t>
            </a:r>
            <a:endParaRPr lang="en-US" sz="1900" dirty="0"/>
          </a:p>
          <a:p>
            <a:pPr marL="0" marR="0" lvl="0" indent="0" rtl="0">
              <a:spcBef>
                <a:spcPts val="0"/>
              </a:spcBef>
              <a:spcAft>
                <a:spcPts val="0"/>
              </a:spcAft>
              <a:buNone/>
            </a:pPr>
            <a:r>
              <a:rPr lang="en-US" sz="1900" dirty="0" err="1">
                <a:latin typeface="Montserrat"/>
                <a:ea typeface="Montserrat"/>
                <a:cs typeface="Montserrat"/>
                <a:sym typeface="Montserrat"/>
              </a:rPr>
              <a:t>Youxuan</a:t>
            </a:r>
            <a:r>
              <a:rPr lang="en-US" sz="1900" dirty="0">
                <a:latin typeface="Montserrat"/>
                <a:ea typeface="Montserrat"/>
                <a:cs typeface="Montserrat"/>
                <a:sym typeface="Montserrat"/>
              </a:rPr>
              <a:t> Ma, Guanxi Li, </a:t>
            </a:r>
          </a:p>
          <a:p>
            <a:pPr marL="0" marR="0" lvl="0" indent="0" rtl="0">
              <a:spcBef>
                <a:spcPts val="0"/>
              </a:spcBef>
              <a:spcAft>
                <a:spcPts val="0"/>
              </a:spcAft>
              <a:buNone/>
            </a:pPr>
            <a:r>
              <a:rPr lang="en-US" sz="1900" dirty="0" err="1">
                <a:latin typeface="Montserrat"/>
                <a:ea typeface="Montserrat"/>
                <a:cs typeface="Montserrat"/>
                <a:sym typeface="Montserrat"/>
              </a:rPr>
              <a:t>Heyang</a:t>
            </a:r>
            <a:r>
              <a:rPr lang="en-US" sz="1900" dirty="0">
                <a:latin typeface="Montserrat"/>
                <a:ea typeface="Montserrat"/>
                <a:cs typeface="Montserrat"/>
                <a:sym typeface="Montserrat"/>
              </a:rPr>
              <a:t> Yu, </a:t>
            </a:r>
            <a:r>
              <a:rPr lang="en-US" sz="1900" dirty="0" err="1">
                <a:latin typeface="Montserrat"/>
                <a:ea typeface="Montserrat"/>
                <a:cs typeface="Montserrat"/>
                <a:sym typeface="Montserrat"/>
              </a:rPr>
              <a:t>Yuzhe</a:t>
            </a:r>
            <a:r>
              <a:rPr lang="en-US" sz="1900" dirty="0">
                <a:latin typeface="Montserrat"/>
                <a:ea typeface="Montserrat"/>
                <a:cs typeface="Montserrat"/>
                <a:sym typeface="Montserrat"/>
              </a:rPr>
              <a:t> Jiang, Jian </a:t>
            </a:r>
            <a:r>
              <a:rPr lang="en-US" sz="1900" dirty="0" err="1">
                <a:latin typeface="Montserrat"/>
                <a:ea typeface="Montserrat"/>
                <a:cs typeface="Montserrat"/>
                <a:sym typeface="Montserrat"/>
              </a:rPr>
              <a:t>Xie</a:t>
            </a:r>
            <a:endParaRPr lang="en-US" sz="1900" dirty="0">
              <a:latin typeface="Montserrat"/>
              <a:ea typeface="Montserrat"/>
              <a:cs typeface="Montserrat"/>
              <a:sym typeface="Montserrat"/>
            </a:endParaRPr>
          </a:p>
          <a:p>
            <a:endParaRPr lang="en-US" sz="19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130540"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51648" y="4546920"/>
            <a:ext cx="4023360" cy="18288"/>
          </a:xfrm>
          <a:prstGeom prst="rect">
            <a:avLst/>
          </a:prstGeom>
          <a:solidFill>
            <a:schemeClr val="tx2">
              <a:lumMod val="25000"/>
              <a:lumOff val="75000"/>
            </a:schemeClr>
          </a:solidFill>
          <a:ln w="3175">
            <a:solidFill>
              <a:schemeClr val="tx2">
                <a:lumMod val="25000"/>
                <a:lumOff val="7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864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1500"/>
                                  </p:stCondLst>
                                  <p:iterate>
                                    <p:tmPct val="10000"/>
                                  </p:iterate>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7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F9BC22-6504-04DB-9DC2-048F63F7C7F2}"/>
              </a:ext>
            </a:extLst>
          </p:cNvPr>
          <p:cNvSpPr>
            <a:spLocks noGrp="1"/>
          </p:cNvSpPr>
          <p:nvPr>
            <p:ph type="title"/>
          </p:nvPr>
        </p:nvSpPr>
        <p:spPr>
          <a:xfrm>
            <a:off x="411480" y="991443"/>
            <a:ext cx="4904598" cy="1087819"/>
          </a:xfrm>
        </p:spPr>
        <p:txBody>
          <a:bodyPr anchor="b">
            <a:normAutofit/>
          </a:bodyPr>
          <a:lstStyle/>
          <a:p>
            <a:r>
              <a:rPr lang="en-US" sz="3100" dirty="0"/>
              <a:t>Insight 5: Population Size vs. Violations</a:t>
            </a:r>
          </a:p>
        </p:txBody>
      </p:sp>
      <p:sp>
        <p:nvSpPr>
          <p:cNvPr id="21" name="Rectangle 2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D442B0-7E09-E6A1-6798-B72E1351D2AA}"/>
              </a:ext>
            </a:extLst>
          </p:cNvPr>
          <p:cNvSpPr>
            <a:spLocks noGrp="1"/>
          </p:cNvSpPr>
          <p:nvPr>
            <p:ph idx="1"/>
          </p:nvPr>
        </p:nvSpPr>
        <p:spPr>
          <a:xfrm>
            <a:off x="411480" y="2684095"/>
            <a:ext cx="5074920" cy="3492868"/>
          </a:xfrm>
        </p:spPr>
        <p:txBody>
          <a:bodyPr>
            <a:normAutofit/>
          </a:bodyPr>
          <a:lstStyle/>
          <a:p>
            <a:r>
              <a:rPr lang="en-US" sz="1700" dirty="0"/>
              <a:t>Since the most accurate population data is only available up to 2020, we analyzed the relationship between violations recorded in 2020 and the population data of that year. </a:t>
            </a:r>
          </a:p>
          <a:p>
            <a:r>
              <a:rPr lang="en-US" sz="1700" dirty="0"/>
              <a:t>Intuitively, one would expect neighborhoods with larger populations to have more violations. Hence, we first explored the relationship between population size and the number of violations per neighborhood.</a:t>
            </a:r>
          </a:p>
        </p:txBody>
      </p:sp>
      <p:pic>
        <p:nvPicPr>
          <p:cNvPr id="5" name="Picture 4" descr="A graph with blue dots&#10;&#10;Description automatically generated">
            <a:extLst>
              <a:ext uri="{FF2B5EF4-FFF2-40B4-BE49-F238E27FC236}">
                <a16:creationId xmlns:a16="http://schemas.microsoft.com/office/drawing/2014/main" id="{A4AAF654-E6DB-9740-EF4A-308C076127FE}"/>
              </a:ext>
            </a:extLst>
          </p:cNvPr>
          <p:cNvPicPr>
            <a:picLocks noChangeAspect="1"/>
          </p:cNvPicPr>
          <p:nvPr/>
        </p:nvPicPr>
        <p:blipFill>
          <a:blip r:embed="rId2"/>
          <a:stretch>
            <a:fillRect/>
          </a:stretch>
        </p:blipFill>
        <p:spPr>
          <a:xfrm>
            <a:off x="5826083" y="1535352"/>
            <a:ext cx="5855912" cy="3733143"/>
          </a:xfrm>
          <a:prstGeom prst="rect">
            <a:avLst/>
          </a:prstGeom>
        </p:spPr>
      </p:pic>
    </p:spTree>
    <p:extLst>
      <p:ext uri="{BB962C8B-B14F-4D97-AF65-F5344CB8AC3E}">
        <p14:creationId xmlns:p14="http://schemas.microsoft.com/office/powerpoint/2010/main" val="247819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9FD56C-43D6-3EA8-01E1-D51975DC702D}"/>
              </a:ext>
            </a:extLst>
          </p:cNvPr>
          <p:cNvSpPr>
            <a:spLocks noGrp="1"/>
          </p:cNvSpPr>
          <p:nvPr>
            <p:ph type="title"/>
          </p:nvPr>
        </p:nvSpPr>
        <p:spPr>
          <a:xfrm>
            <a:off x="429768" y="411480"/>
            <a:ext cx="11201400" cy="1106424"/>
          </a:xfrm>
        </p:spPr>
        <p:txBody>
          <a:bodyPr>
            <a:normAutofit/>
          </a:bodyPr>
          <a:lstStyle/>
          <a:p>
            <a:r>
              <a:rPr lang="en-US" sz="3600" dirty="0"/>
              <a:t>Population Size vs. Violations Cont.</a:t>
            </a:r>
          </a:p>
        </p:txBody>
      </p:sp>
      <p:sp>
        <p:nvSpPr>
          <p:cNvPr id="12" name="Rectangle 11">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8099996-74AC-2EA2-C9CE-8674A2DE3491}"/>
              </a:ext>
            </a:extLst>
          </p:cNvPr>
          <p:cNvPicPr>
            <a:picLocks noChangeAspect="1"/>
          </p:cNvPicPr>
          <p:nvPr/>
        </p:nvPicPr>
        <p:blipFill>
          <a:blip r:embed="rId2"/>
          <a:srcRect/>
          <a:stretch/>
        </p:blipFill>
        <p:spPr>
          <a:xfrm>
            <a:off x="472171" y="1841202"/>
            <a:ext cx="6617745" cy="4272875"/>
          </a:xfrm>
          <a:prstGeom prst="rect">
            <a:avLst/>
          </a:prstGeom>
        </p:spPr>
      </p:pic>
      <p:sp useBgFill="1">
        <p:nvSpPr>
          <p:cNvPr id="14" name="Rectangle 13">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E979D2C-02FE-8BCA-6153-35D47A7C4BF1}"/>
              </a:ext>
            </a:extLst>
          </p:cNvPr>
          <p:cNvSpPr>
            <a:spLocks noGrp="1"/>
          </p:cNvSpPr>
          <p:nvPr>
            <p:ph idx="1"/>
          </p:nvPr>
        </p:nvSpPr>
        <p:spPr>
          <a:xfrm>
            <a:off x="7806809" y="1997963"/>
            <a:ext cx="3692416" cy="3959352"/>
          </a:xfrm>
        </p:spPr>
        <p:txBody>
          <a:bodyPr anchor="ctr">
            <a:normAutofit fontScale="92500" lnSpcReduction="10000"/>
          </a:bodyPr>
          <a:lstStyle/>
          <a:p>
            <a:r>
              <a:rPr lang="en-US" sz="1700" dirty="0"/>
              <a:t>The initial scatter plot confirmed a general positive correlation between population size and the number of violations. </a:t>
            </a:r>
          </a:p>
          <a:p>
            <a:r>
              <a:rPr lang="en-US" sz="1700" dirty="0"/>
              <a:t>However, using linear regression, and revising the y-axis to Violation Frequency, we found that this relationship is not significant, with no obvious trend and many data points falling outside the 95% confidence interval.</a:t>
            </a:r>
          </a:p>
          <a:p>
            <a:r>
              <a:rPr lang="en-US" sz="1700" dirty="0"/>
              <a:t>Thus, population size is not a definitive factor in predicting violations.</a:t>
            </a:r>
          </a:p>
        </p:txBody>
      </p:sp>
    </p:spTree>
    <p:extLst>
      <p:ext uri="{BB962C8B-B14F-4D97-AF65-F5344CB8AC3E}">
        <p14:creationId xmlns:p14="http://schemas.microsoft.com/office/powerpoint/2010/main" val="3705327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5" name="Rectangle 24">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B677045-62ED-4BB5-F589-3FEC1044AECB}"/>
              </a:ext>
            </a:extLst>
          </p:cNvPr>
          <p:cNvSpPr>
            <a:spLocks noGrp="1"/>
          </p:cNvSpPr>
          <p:nvPr>
            <p:ph type="title"/>
          </p:nvPr>
        </p:nvSpPr>
        <p:spPr>
          <a:xfrm>
            <a:off x="838196" y="978408"/>
            <a:ext cx="6007608" cy="1106424"/>
          </a:xfrm>
        </p:spPr>
        <p:txBody>
          <a:bodyPr>
            <a:normAutofit/>
          </a:bodyPr>
          <a:lstStyle/>
          <a:p>
            <a:r>
              <a:rPr lang="en-US" sz="2800" dirty="0"/>
              <a:t>Insight 6: Education Level vs. Violation</a:t>
            </a:r>
          </a:p>
        </p:txBody>
      </p:sp>
      <p:sp>
        <p:nvSpPr>
          <p:cNvPr id="27" name="Rectangle 26">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Rectangle 28">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35382FA-7E4D-B67B-3066-531AC528C104}"/>
              </a:ext>
            </a:extLst>
          </p:cNvPr>
          <p:cNvSpPr>
            <a:spLocks noGrp="1"/>
          </p:cNvSpPr>
          <p:nvPr>
            <p:ph idx="1"/>
          </p:nvPr>
        </p:nvSpPr>
        <p:spPr>
          <a:xfrm>
            <a:off x="841244" y="2359152"/>
            <a:ext cx="6007608" cy="3429000"/>
          </a:xfrm>
        </p:spPr>
        <p:txBody>
          <a:bodyPr>
            <a:normAutofit/>
          </a:bodyPr>
          <a:lstStyle/>
          <a:p>
            <a:pPr>
              <a:lnSpc>
                <a:spcPct val="100000"/>
              </a:lnSpc>
            </a:pPr>
            <a:r>
              <a:rPr lang="en-US" sz="1600"/>
              <a:t>Since using population size to predict violations is insufficient, we then delved deeper into the relationship between the proportion of residents with at least a bachelor's degree ("well-educated" population) and violations, using heatmaps and linear regression results.</a:t>
            </a:r>
          </a:p>
          <a:p>
            <a:pPr>
              <a:lnSpc>
                <a:spcPct val="100000"/>
              </a:lnSpc>
            </a:pPr>
            <a:r>
              <a:rPr lang="en-US" sz="1600"/>
              <a:t>From the graph, there is a negative correlation of -0.45 between the proportion of well-educated residents and violations. </a:t>
            </a:r>
          </a:p>
          <a:p>
            <a:pPr>
              <a:lnSpc>
                <a:spcPct val="100000"/>
              </a:lnSpc>
            </a:pPr>
            <a:r>
              <a:rPr lang="en-US" sz="1600"/>
              <a:t>Next, employing linear regression, over 50% of the data points fall within the 95% confidence interval, indicating a certain negative correlation between education level and violations.</a:t>
            </a:r>
          </a:p>
        </p:txBody>
      </p:sp>
      <p:pic>
        <p:nvPicPr>
          <p:cNvPr id="7" name="Picture 6" descr="A graph with red lines and white dots&#10;&#10;Description automatically generated">
            <a:extLst>
              <a:ext uri="{FF2B5EF4-FFF2-40B4-BE49-F238E27FC236}">
                <a16:creationId xmlns:a16="http://schemas.microsoft.com/office/drawing/2014/main" id="{88ED7612-9E29-5947-1BF7-B4349222BC52}"/>
              </a:ext>
            </a:extLst>
          </p:cNvPr>
          <p:cNvPicPr>
            <a:picLocks noChangeAspect="1"/>
          </p:cNvPicPr>
          <p:nvPr/>
        </p:nvPicPr>
        <p:blipFill>
          <a:blip r:embed="rId2"/>
          <a:stretch>
            <a:fillRect/>
          </a:stretch>
        </p:blipFill>
        <p:spPr>
          <a:xfrm>
            <a:off x="7989809" y="3609728"/>
            <a:ext cx="3474420" cy="2935884"/>
          </a:xfrm>
          <a:prstGeom prst="rect">
            <a:avLst/>
          </a:prstGeom>
        </p:spPr>
      </p:pic>
      <p:pic>
        <p:nvPicPr>
          <p:cNvPr id="5" name="Picture 4" descr="A screenshot of a graph&#10;&#10;Description automatically generated">
            <a:extLst>
              <a:ext uri="{FF2B5EF4-FFF2-40B4-BE49-F238E27FC236}">
                <a16:creationId xmlns:a16="http://schemas.microsoft.com/office/drawing/2014/main" id="{B0A362FC-7933-2C51-C4F3-BB2DA0F5FAAC}"/>
              </a:ext>
            </a:extLst>
          </p:cNvPr>
          <p:cNvPicPr>
            <a:picLocks noChangeAspect="1"/>
          </p:cNvPicPr>
          <p:nvPr/>
        </p:nvPicPr>
        <p:blipFill>
          <a:blip r:embed="rId3"/>
          <a:stretch>
            <a:fillRect/>
          </a:stretch>
        </p:blipFill>
        <p:spPr>
          <a:xfrm>
            <a:off x="7989808" y="312388"/>
            <a:ext cx="3474421" cy="3066176"/>
          </a:xfrm>
          <a:prstGeom prst="rect">
            <a:avLst/>
          </a:prstGeom>
        </p:spPr>
      </p:pic>
    </p:spTree>
    <p:extLst>
      <p:ext uri="{BB962C8B-B14F-4D97-AF65-F5344CB8AC3E}">
        <p14:creationId xmlns:p14="http://schemas.microsoft.com/office/powerpoint/2010/main" val="30788027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6D4F603-A04F-74B5-C0CE-BA6C79FD5E44}"/>
              </a:ext>
            </a:extLst>
          </p:cNvPr>
          <p:cNvSpPr>
            <a:spLocks noGrp="1"/>
          </p:cNvSpPr>
          <p:nvPr>
            <p:ph type="title"/>
          </p:nvPr>
        </p:nvSpPr>
        <p:spPr>
          <a:xfrm>
            <a:off x="838198" y="978408"/>
            <a:ext cx="4607052" cy="1106424"/>
          </a:xfrm>
        </p:spPr>
        <p:txBody>
          <a:bodyPr>
            <a:normAutofit/>
          </a:bodyPr>
          <a:lstStyle/>
          <a:p>
            <a:r>
              <a:rPr lang="en-US" sz="2900"/>
              <a:t>Education Level vs. Violation Cont.</a:t>
            </a:r>
          </a:p>
        </p:txBody>
      </p:sp>
      <p:sp>
        <p:nvSpPr>
          <p:cNvPr id="16" name="Rectangle 1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FB3E530-6778-09F6-C21B-409A4850F2DF}"/>
              </a:ext>
            </a:extLst>
          </p:cNvPr>
          <p:cNvSpPr>
            <a:spLocks noGrp="1"/>
          </p:cNvSpPr>
          <p:nvPr>
            <p:ph idx="1"/>
          </p:nvPr>
        </p:nvSpPr>
        <p:spPr>
          <a:xfrm>
            <a:off x="841246" y="2368296"/>
            <a:ext cx="4607052" cy="3502152"/>
          </a:xfrm>
        </p:spPr>
        <p:txBody>
          <a:bodyPr>
            <a:normAutofit/>
          </a:bodyPr>
          <a:lstStyle/>
          <a:p>
            <a:pPr>
              <a:lnSpc>
                <a:spcPct val="100000"/>
              </a:lnSpc>
            </a:pPr>
            <a:r>
              <a:rPr lang="en-US" sz="1300"/>
              <a:t>The subsequent graphs illustrate the bachelor's degree rate by neighborhood, showing Beacon Hill with the highest rate exceeding 85%, while Mattapan has the lowest, around 20%. Another graph displays the number of violations per capita by neighborhood. </a:t>
            </a:r>
          </a:p>
          <a:p>
            <a:pPr>
              <a:lnSpc>
                <a:spcPct val="100000"/>
              </a:lnSpc>
            </a:pPr>
            <a:r>
              <a:rPr lang="en-US" sz="1300"/>
              <a:t>Notably, despite Beacon Hill having the highest education rate, it also has the second highest number of violations per capita, suggesting that merely increasing a neighborhood's educational level might not significantly reduce violations. </a:t>
            </a:r>
          </a:p>
          <a:p>
            <a:pPr>
              <a:lnSpc>
                <a:spcPct val="100000"/>
              </a:lnSpc>
            </a:pPr>
            <a:r>
              <a:rPr lang="en-US" sz="1300"/>
              <a:t>Conversely, Dorchester, with the highest population and number of violations, ranks below fourth from the bottom in terms of education level. </a:t>
            </a:r>
          </a:p>
          <a:p>
            <a:pPr>
              <a:lnSpc>
                <a:spcPct val="100000"/>
              </a:lnSpc>
            </a:pPr>
            <a:r>
              <a:rPr lang="en-US" sz="1300"/>
              <a:t>These indicate that violations are also closely related to many other factors.</a:t>
            </a:r>
          </a:p>
        </p:txBody>
      </p:sp>
      <p:pic>
        <p:nvPicPr>
          <p:cNvPr id="9" name="Picture 8" descr="A graph of a number of people&#10;&#10;Description automatically generated">
            <a:extLst>
              <a:ext uri="{FF2B5EF4-FFF2-40B4-BE49-F238E27FC236}">
                <a16:creationId xmlns:a16="http://schemas.microsoft.com/office/drawing/2014/main" id="{7FD9CB20-C1E6-DB5F-895B-087EB26F5DBD}"/>
              </a:ext>
            </a:extLst>
          </p:cNvPr>
          <p:cNvPicPr>
            <a:picLocks/>
          </p:cNvPicPr>
          <p:nvPr/>
        </p:nvPicPr>
        <p:blipFill>
          <a:blip r:embed="rId2"/>
          <a:stretch>
            <a:fillRect/>
          </a:stretch>
        </p:blipFill>
        <p:spPr>
          <a:xfrm>
            <a:off x="6443198" y="3502136"/>
            <a:ext cx="5172993" cy="3282728"/>
          </a:xfrm>
          <a:prstGeom prst="rect">
            <a:avLst/>
          </a:prstGeom>
        </p:spPr>
      </p:pic>
      <p:pic>
        <p:nvPicPr>
          <p:cNvPr id="11" name="Picture 10" descr="A graph of a number of people&#10;&#10;Description automatically generated">
            <a:extLst>
              <a:ext uri="{FF2B5EF4-FFF2-40B4-BE49-F238E27FC236}">
                <a16:creationId xmlns:a16="http://schemas.microsoft.com/office/drawing/2014/main" id="{A67C9967-F0E1-7D14-147E-ED28C777F9AE}"/>
              </a:ext>
            </a:extLst>
          </p:cNvPr>
          <p:cNvPicPr>
            <a:picLocks/>
          </p:cNvPicPr>
          <p:nvPr/>
        </p:nvPicPr>
        <p:blipFill>
          <a:blip r:embed="rId3"/>
          <a:stretch>
            <a:fillRect/>
          </a:stretch>
        </p:blipFill>
        <p:spPr>
          <a:xfrm>
            <a:off x="6443198" y="73168"/>
            <a:ext cx="5172993" cy="3355832"/>
          </a:xfrm>
          <a:prstGeom prst="rect">
            <a:avLst/>
          </a:prstGeom>
        </p:spPr>
      </p:pic>
    </p:spTree>
    <p:extLst>
      <p:ext uri="{BB962C8B-B14F-4D97-AF65-F5344CB8AC3E}">
        <p14:creationId xmlns:p14="http://schemas.microsoft.com/office/powerpoint/2010/main" val="1595352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32DF175-2DD8-4694-B4BB-045DCFCE7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8612"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A78155E-F12A-CF6F-47F8-A79AB4B19D31}"/>
              </a:ext>
            </a:extLst>
          </p:cNvPr>
          <p:cNvSpPr>
            <a:spLocks noGrp="1"/>
          </p:cNvSpPr>
          <p:nvPr>
            <p:ph type="title"/>
          </p:nvPr>
        </p:nvSpPr>
        <p:spPr>
          <a:xfrm>
            <a:off x="5513816" y="978408"/>
            <a:ext cx="6003511" cy="1106424"/>
          </a:xfrm>
        </p:spPr>
        <p:txBody>
          <a:bodyPr>
            <a:normAutofit/>
          </a:bodyPr>
          <a:lstStyle/>
          <a:p>
            <a:r>
              <a:rPr lang="en-US" sz="2800"/>
              <a:t>Insight 7: Time-based Analysis of Violations</a:t>
            </a:r>
          </a:p>
        </p:txBody>
      </p:sp>
      <p:pic>
        <p:nvPicPr>
          <p:cNvPr id="7" name="Picture 6" descr="A graph of a bar chart&#10;&#10;Description automatically generated with medium confidence">
            <a:extLst>
              <a:ext uri="{FF2B5EF4-FFF2-40B4-BE49-F238E27FC236}">
                <a16:creationId xmlns:a16="http://schemas.microsoft.com/office/drawing/2014/main" id="{5C91E0C0-F02D-4EF9-64E6-EC5832CEECA2}"/>
              </a:ext>
            </a:extLst>
          </p:cNvPr>
          <p:cNvPicPr>
            <a:picLocks noChangeAspect="1"/>
          </p:cNvPicPr>
          <p:nvPr/>
        </p:nvPicPr>
        <p:blipFill>
          <a:blip r:embed="rId2"/>
          <a:stretch>
            <a:fillRect/>
          </a:stretch>
        </p:blipFill>
        <p:spPr>
          <a:xfrm>
            <a:off x="419352" y="3521464"/>
            <a:ext cx="4358336" cy="2604106"/>
          </a:xfrm>
          <a:prstGeom prst="rect">
            <a:avLst/>
          </a:prstGeom>
        </p:spPr>
      </p:pic>
      <p:sp>
        <p:nvSpPr>
          <p:cNvPr id="16" name="Rectangle 1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604"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3073"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A screenshot of a graph&#10;&#10;Description automatically generated">
            <a:extLst>
              <a:ext uri="{FF2B5EF4-FFF2-40B4-BE49-F238E27FC236}">
                <a16:creationId xmlns:a16="http://schemas.microsoft.com/office/drawing/2014/main" id="{9A18F321-371A-1ED3-5D9E-02530DD056FD}"/>
              </a:ext>
            </a:extLst>
          </p:cNvPr>
          <p:cNvPicPr>
            <a:picLocks noChangeAspect="1"/>
          </p:cNvPicPr>
          <p:nvPr/>
        </p:nvPicPr>
        <p:blipFill>
          <a:blip r:embed="rId3"/>
          <a:stretch>
            <a:fillRect/>
          </a:stretch>
        </p:blipFill>
        <p:spPr>
          <a:xfrm>
            <a:off x="419352" y="633619"/>
            <a:ext cx="4358336" cy="2636793"/>
          </a:xfrm>
          <a:prstGeom prst="rect">
            <a:avLst/>
          </a:prstGeom>
        </p:spPr>
      </p:pic>
      <p:sp>
        <p:nvSpPr>
          <p:cNvPr id="3" name="Content Placeholder 2">
            <a:extLst>
              <a:ext uri="{FF2B5EF4-FFF2-40B4-BE49-F238E27FC236}">
                <a16:creationId xmlns:a16="http://schemas.microsoft.com/office/drawing/2014/main" id="{5461950B-4404-789A-DC55-E24D726AC8A9}"/>
              </a:ext>
            </a:extLst>
          </p:cNvPr>
          <p:cNvSpPr>
            <a:spLocks noGrp="1"/>
          </p:cNvSpPr>
          <p:nvPr>
            <p:ph idx="1"/>
          </p:nvPr>
        </p:nvSpPr>
        <p:spPr>
          <a:xfrm>
            <a:off x="5516864" y="2359152"/>
            <a:ext cx="6003511" cy="3429000"/>
          </a:xfrm>
        </p:spPr>
        <p:txBody>
          <a:bodyPr>
            <a:normAutofit/>
          </a:bodyPr>
          <a:lstStyle/>
          <a:p>
            <a:pPr>
              <a:lnSpc>
                <a:spcPct val="100000"/>
              </a:lnSpc>
            </a:pPr>
            <a:r>
              <a:rPr lang="en-US" sz="1400"/>
              <a:t>Since the types of violations in the two datasets are not exactly the same, with each emphasizes different aspects, our subsequent analyses were conducted separately for each dataset. We selected the top 10 most common types of violations from each dataset for analysis.</a:t>
            </a:r>
          </a:p>
          <a:p>
            <a:pPr>
              <a:lnSpc>
                <a:spcPct val="100000"/>
              </a:lnSpc>
            </a:pPr>
            <a:r>
              <a:rPr lang="en-US" sz="1400"/>
              <a:t>The BUILDING_AND_PROPERTY_VIOLATIONS dataset focuses on property owners' responsibilities, such as maintaining property cleanliness and compliance with city ordinances, as well as adhering to regulations concerning property use. </a:t>
            </a:r>
          </a:p>
          <a:p>
            <a:pPr>
              <a:lnSpc>
                <a:spcPct val="100000"/>
              </a:lnSpc>
            </a:pPr>
            <a:r>
              <a:rPr lang="en-US" sz="1400"/>
              <a:t>The PUBLIC_WORKS_VIOLATIONS dataset is more aligned with public safety and structural integrity, as well as ensuring that building owners follow construction standards and government-imposed procedures.</a:t>
            </a:r>
          </a:p>
          <a:p>
            <a:pPr>
              <a:lnSpc>
                <a:spcPct val="100000"/>
              </a:lnSpc>
            </a:pPr>
            <a:endParaRPr lang="en-US" sz="1400"/>
          </a:p>
        </p:txBody>
      </p:sp>
    </p:spTree>
    <p:extLst>
      <p:ext uri="{BB962C8B-B14F-4D97-AF65-F5344CB8AC3E}">
        <p14:creationId xmlns:p14="http://schemas.microsoft.com/office/powerpoint/2010/main" val="760164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F4F2FC05-7D27-410F-BDA9-ADF4831368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A173871-FAB8-5513-26FA-970804B8C6FC}"/>
              </a:ext>
            </a:extLst>
          </p:cNvPr>
          <p:cNvSpPr>
            <a:spLocks noGrp="1"/>
          </p:cNvSpPr>
          <p:nvPr>
            <p:ph type="title"/>
          </p:nvPr>
        </p:nvSpPr>
        <p:spPr>
          <a:xfrm>
            <a:off x="838198" y="978408"/>
            <a:ext cx="4607052" cy="1106424"/>
          </a:xfrm>
        </p:spPr>
        <p:txBody>
          <a:bodyPr>
            <a:normAutofit/>
          </a:bodyPr>
          <a:lstStyle/>
          <a:p>
            <a:r>
              <a:rPr lang="en-US" sz="2900"/>
              <a:t>Temporal Analysis Cont.</a:t>
            </a:r>
          </a:p>
        </p:txBody>
      </p:sp>
      <p:sp>
        <p:nvSpPr>
          <p:cNvPr id="22" name="Rectangle 2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6"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11BFB48-5C87-D6D6-9D9E-2639EECD29C3}"/>
              </a:ext>
            </a:extLst>
          </p:cNvPr>
          <p:cNvSpPr>
            <a:spLocks noGrp="1"/>
          </p:cNvSpPr>
          <p:nvPr>
            <p:ph idx="1"/>
          </p:nvPr>
        </p:nvSpPr>
        <p:spPr>
          <a:xfrm>
            <a:off x="841246" y="2368296"/>
            <a:ext cx="4607052" cy="3502152"/>
          </a:xfrm>
        </p:spPr>
        <p:txBody>
          <a:bodyPr>
            <a:normAutofit/>
          </a:bodyPr>
          <a:lstStyle/>
          <a:p>
            <a:pPr>
              <a:lnSpc>
                <a:spcPct val="100000"/>
              </a:lnSpc>
            </a:pPr>
            <a:r>
              <a:rPr lang="en-US" sz="1500"/>
              <a:t>For the PUBLIC_WORKS_VIOLATIONS dataset, we recorded the number of violations per neighborhood annually and observed trends from around 2010 to 2024. </a:t>
            </a:r>
          </a:p>
          <a:p>
            <a:pPr>
              <a:lnSpc>
                <a:spcPct val="100000"/>
              </a:lnSpc>
            </a:pPr>
            <a:r>
              <a:rPr lang="en-US" sz="1500"/>
              <a:t>Each neighborhood showed a trend of initially rising and then declining, resembling a hill, but the peak years varied. </a:t>
            </a:r>
          </a:p>
          <a:p>
            <a:pPr>
              <a:lnSpc>
                <a:spcPct val="100000"/>
              </a:lnSpc>
            </a:pPr>
            <a:r>
              <a:rPr lang="en-US" sz="1500"/>
              <a:t>For example, Brighton peaked in 2014, after which the situation improved.</a:t>
            </a:r>
          </a:p>
          <a:p>
            <a:pPr>
              <a:lnSpc>
                <a:spcPct val="100000"/>
              </a:lnSpc>
            </a:pPr>
            <a:r>
              <a:rPr lang="en-US" sz="1500"/>
              <a:t>However, recently in some places, violations have shown an upward trend, like Fenway. This could suggest an increased public safety awareness.</a:t>
            </a:r>
          </a:p>
        </p:txBody>
      </p:sp>
      <p:pic>
        <p:nvPicPr>
          <p:cNvPr id="5" name="Picture 4" descr="A graph with red and blue lines&#10;&#10;Description automatically generated">
            <a:extLst>
              <a:ext uri="{FF2B5EF4-FFF2-40B4-BE49-F238E27FC236}">
                <a16:creationId xmlns:a16="http://schemas.microsoft.com/office/drawing/2014/main" id="{72825E69-E599-1C83-608E-92BE5660170F}"/>
              </a:ext>
            </a:extLst>
          </p:cNvPr>
          <p:cNvPicPr>
            <a:picLocks noChangeAspect="1"/>
          </p:cNvPicPr>
          <p:nvPr/>
        </p:nvPicPr>
        <p:blipFill rotWithShape="1">
          <a:blip r:embed="rId2"/>
          <a:srcRect r="3" b="4825"/>
          <a:stretch/>
        </p:blipFill>
        <p:spPr>
          <a:xfrm>
            <a:off x="6324599" y="10"/>
            <a:ext cx="5457817" cy="3337549"/>
          </a:xfrm>
          <a:prstGeom prst="rect">
            <a:avLst/>
          </a:prstGeom>
        </p:spPr>
      </p:pic>
      <p:pic>
        <p:nvPicPr>
          <p:cNvPr id="7" name="Picture 6" descr="A graph with red and blue lines&#10;&#10;Description automatically generated">
            <a:extLst>
              <a:ext uri="{FF2B5EF4-FFF2-40B4-BE49-F238E27FC236}">
                <a16:creationId xmlns:a16="http://schemas.microsoft.com/office/drawing/2014/main" id="{CEC776CC-424C-36F6-755B-6DB47E16B1E3}"/>
              </a:ext>
            </a:extLst>
          </p:cNvPr>
          <p:cNvPicPr>
            <a:picLocks noChangeAspect="1"/>
          </p:cNvPicPr>
          <p:nvPr/>
        </p:nvPicPr>
        <p:blipFill rotWithShape="1">
          <a:blip r:embed="rId3"/>
          <a:srcRect r="3" b="4453"/>
          <a:stretch/>
        </p:blipFill>
        <p:spPr>
          <a:xfrm>
            <a:off x="6324590" y="3520439"/>
            <a:ext cx="5457817" cy="3337561"/>
          </a:xfrm>
          <a:prstGeom prst="rect">
            <a:avLst/>
          </a:prstGeom>
        </p:spPr>
      </p:pic>
    </p:spTree>
    <p:extLst>
      <p:ext uri="{BB962C8B-B14F-4D97-AF65-F5344CB8AC3E}">
        <p14:creationId xmlns:p14="http://schemas.microsoft.com/office/powerpoint/2010/main" val="33076025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6" name="Freeform: Shape 1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7" name="Freeform: Shape 1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8F63D5-D8D1-2902-F07D-2BAD41FA703E}"/>
              </a:ext>
            </a:extLst>
          </p:cNvPr>
          <p:cNvSpPr>
            <a:spLocks noGrp="1"/>
          </p:cNvSpPr>
          <p:nvPr>
            <p:ph type="title"/>
          </p:nvPr>
        </p:nvSpPr>
        <p:spPr>
          <a:xfrm>
            <a:off x="438913" y="859536"/>
            <a:ext cx="4832802" cy="1170432"/>
          </a:xfrm>
        </p:spPr>
        <p:txBody>
          <a:bodyPr anchor="b">
            <a:normAutofit/>
          </a:bodyPr>
          <a:lstStyle/>
          <a:p>
            <a:r>
              <a:rPr lang="en-US" sz="3400" dirty="0"/>
              <a:t>Quarters of the Year </a:t>
            </a:r>
            <a:br>
              <a:rPr lang="en-US" sz="3400" dirty="0"/>
            </a:br>
            <a:r>
              <a:rPr lang="en-US" sz="3400" dirty="0"/>
              <a:t>vs. Violations</a:t>
            </a:r>
          </a:p>
        </p:txBody>
      </p:sp>
      <p:sp>
        <p:nvSpPr>
          <p:cNvPr id="18" name="Rectangle 1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92" y="2185062"/>
            <a:ext cx="493776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420FA57-2EA1-1CBC-242A-F4BD2BD60453}"/>
              </a:ext>
            </a:extLst>
          </p:cNvPr>
          <p:cNvSpPr>
            <a:spLocks noGrp="1"/>
          </p:cNvSpPr>
          <p:nvPr>
            <p:ph idx="1"/>
          </p:nvPr>
        </p:nvSpPr>
        <p:spPr>
          <a:xfrm>
            <a:off x="438912" y="2512611"/>
            <a:ext cx="4832803" cy="3664351"/>
          </a:xfrm>
        </p:spPr>
        <p:txBody>
          <a:bodyPr>
            <a:normAutofit/>
          </a:bodyPr>
          <a:lstStyle/>
          <a:p>
            <a:pPr>
              <a:lnSpc>
                <a:spcPct val="100000"/>
              </a:lnSpc>
            </a:pPr>
            <a:r>
              <a:rPr lang="en-US" sz="1500"/>
              <a:t>Next, we also explored the relationship between seasons and violations, representing each neighborhood's quarterly data annually with different colors on bar graphs. </a:t>
            </a:r>
          </a:p>
          <a:p>
            <a:pPr>
              <a:lnSpc>
                <a:spcPct val="100000"/>
              </a:lnSpc>
            </a:pPr>
            <a:r>
              <a:rPr lang="en-US" sz="1500"/>
              <a:t>Each neighborhood displays unique characteristics, and there is no consistent trend applicable to all neighborhoods.</a:t>
            </a:r>
          </a:p>
          <a:p>
            <a:pPr>
              <a:lnSpc>
                <a:spcPct val="100000"/>
              </a:lnSpc>
            </a:pPr>
            <a:r>
              <a:rPr lang="en-US" sz="1500"/>
              <a:t>For instance, shown by the graphs, violations in Allston are mainly centered around the third quarter, whereas in Brighton, it’s basically the same across the second, third, and forth quarter. </a:t>
            </a:r>
          </a:p>
        </p:txBody>
      </p:sp>
      <p:pic>
        <p:nvPicPr>
          <p:cNvPr id="7" name="Picture 6" descr="A graph of different colored bars&#10;&#10;Description automatically generated">
            <a:extLst>
              <a:ext uri="{FF2B5EF4-FFF2-40B4-BE49-F238E27FC236}">
                <a16:creationId xmlns:a16="http://schemas.microsoft.com/office/drawing/2014/main" id="{F6F27BB5-1076-8848-03FC-75AEE6D17919}"/>
              </a:ext>
            </a:extLst>
          </p:cNvPr>
          <p:cNvPicPr>
            <a:picLocks noChangeAspect="1"/>
          </p:cNvPicPr>
          <p:nvPr/>
        </p:nvPicPr>
        <p:blipFill>
          <a:blip r:embed="rId2"/>
          <a:stretch>
            <a:fillRect/>
          </a:stretch>
        </p:blipFill>
        <p:spPr>
          <a:xfrm>
            <a:off x="7200011" y="121889"/>
            <a:ext cx="4074630" cy="3259703"/>
          </a:xfrm>
          <a:prstGeom prst="rect">
            <a:avLst/>
          </a:prstGeom>
        </p:spPr>
      </p:pic>
      <p:pic>
        <p:nvPicPr>
          <p:cNvPr id="5" name="Picture 4" descr="A graph of different colored lines&#10;&#10;Description automatically generated with medium confidence">
            <a:extLst>
              <a:ext uri="{FF2B5EF4-FFF2-40B4-BE49-F238E27FC236}">
                <a16:creationId xmlns:a16="http://schemas.microsoft.com/office/drawing/2014/main" id="{E8045F84-F2EF-570E-5ECF-2A7AD004EDC5}"/>
              </a:ext>
            </a:extLst>
          </p:cNvPr>
          <p:cNvPicPr>
            <a:picLocks noChangeAspect="1"/>
          </p:cNvPicPr>
          <p:nvPr/>
        </p:nvPicPr>
        <p:blipFill>
          <a:blip r:embed="rId3"/>
          <a:stretch>
            <a:fillRect/>
          </a:stretch>
        </p:blipFill>
        <p:spPr>
          <a:xfrm>
            <a:off x="7200011" y="3429000"/>
            <a:ext cx="4074630" cy="3259703"/>
          </a:xfrm>
          <a:prstGeom prst="rect">
            <a:avLst/>
          </a:prstGeom>
        </p:spPr>
      </p:pic>
    </p:spTree>
    <p:extLst>
      <p:ext uri="{BB962C8B-B14F-4D97-AF65-F5344CB8AC3E}">
        <p14:creationId xmlns:p14="http://schemas.microsoft.com/office/powerpoint/2010/main" val="3741430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4E37AFD8-49EE-4E57-8DAD-7173670272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584828-1B95-284D-8728-91498DF35E86}"/>
              </a:ext>
            </a:extLst>
          </p:cNvPr>
          <p:cNvSpPr>
            <a:spLocks noGrp="1"/>
          </p:cNvSpPr>
          <p:nvPr>
            <p:ph type="title"/>
          </p:nvPr>
        </p:nvSpPr>
        <p:spPr>
          <a:xfrm>
            <a:off x="838200" y="566928"/>
            <a:ext cx="4572000" cy="1161288"/>
          </a:xfrm>
        </p:spPr>
        <p:txBody>
          <a:bodyPr anchor="b">
            <a:normAutofit/>
          </a:bodyPr>
          <a:lstStyle/>
          <a:p>
            <a:r>
              <a:rPr lang="en-US" sz="3600" dirty="0"/>
              <a:t>Analysis by Quarter Cont.</a:t>
            </a:r>
          </a:p>
        </p:txBody>
      </p:sp>
      <p:sp>
        <p:nvSpPr>
          <p:cNvPr id="3" name="Content Placeholder 2">
            <a:extLst>
              <a:ext uri="{FF2B5EF4-FFF2-40B4-BE49-F238E27FC236}">
                <a16:creationId xmlns:a16="http://schemas.microsoft.com/office/drawing/2014/main" id="{74E761DB-2817-4DA3-C73D-49D631C919BF}"/>
              </a:ext>
            </a:extLst>
          </p:cNvPr>
          <p:cNvSpPr>
            <a:spLocks noGrp="1"/>
          </p:cNvSpPr>
          <p:nvPr>
            <p:ph idx="1"/>
          </p:nvPr>
        </p:nvSpPr>
        <p:spPr>
          <a:xfrm>
            <a:off x="838200" y="2057400"/>
            <a:ext cx="4572000" cy="3776472"/>
          </a:xfrm>
        </p:spPr>
        <p:txBody>
          <a:bodyPr>
            <a:normAutofit/>
          </a:bodyPr>
          <a:lstStyle/>
          <a:p>
            <a:pPr>
              <a:lnSpc>
                <a:spcPct val="100000"/>
              </a:lnSpc>
            </a:pPr>
            <a:r>
              <a:rPr lang="en-US" sz="1700" dirty="0"/>
              <a:t>Lastly, we explored the overall case by quarter. The box plot beside shows that the second and third quarters have slightly higher median violation numbers and quartile ranges than the first and fourth quarters, indicating that these quarters see more violations.</a:t>
            </a:r>
          </a:p>
          <a:p>
            <a:pPr>
              <a:lnSpc>
                <a:spcPct val="100000"/>
              </a:lnSpc>
            </a:pPr>
            <a:r>
              <a:rPr lang="en-US" sz="1700" dirty="0"/>
              <a:t>From the trend lines of each quarter annually, overall violations are declining, but each quarter has had years when it led in numbers, showing that no certain quarter is consistently prone to more violations.</a:t>
            </a:r>
          </a:p>
          <a:p>
            <a:pPr>
              <a:lnSpc>
                <a:spcPct val="100000"/>
              </a:lnSpc>
            </a:pPr>
            <a:endParaRPr lang="en-US" sz="1700" dirty="0"/>
          </a:p>
        </p:txBody>
      </p:sp>
      <p:pic>
        <p:nvPicPr>
          <p:cNvPr id="9" name="Picture 8" descr="A graph with colorful lines and dots&#10;&#10;Description automatically generated">
            <a:extLst>
              <a:ext uri="{FF2B5EF4-FFF2-40B4-BE49-F238E27FC236}">
                <a16:creationId xmlns:a16="http://schemas.microsoft.com/office/drawing/2014/main" id="{72C3F7A3-76B2-73A3-A60C-93E537BC00B9}"/>
              </a:ext>
            </a:extLst>
          </p:cNvPr>
          <p:cNvPicPr>
            <a:picLocks noChangeAspect="1"/>
          </p:cNvPicPr>
          <p:nvPr/>
        </p:nvPicPr>
        <p:blipFill>
          <a:blip r:embed="rId2"/>
          <a:stretch>
            <a:fillRect/>
          </a:stretch>
        </p:blipFill>
        <p:spPr>
          <a:xfrm>
            <a:off x="6431514" y="3239829"/>
            <a:ext cx="4363796" cy="2803738"/>
          </a:xfrm>
          <a:prstGeom prst="rect">
            <a:avLst/>
          </a:prstGeom>
        </p:spPr>
      </p:pic>
      <p:pic>
        <p:nvPicPr>
          <p:cNvPr id="5" name="Picture 4" descr="A screenshot of a graph&#10;&#10;Description automatically generated">
            <a:extLst>
              <a:ext uri="{FF2B5EF4-FFF2-40B4-BE49-F238E27FC236}">
                <a16:creationId xmlns:a16="http://schemas.microsoft.com/office/drawing/2014/main" id="{C6DC1677-2591-AA8B-3355-D0DB50F32777}"/>
              </a:ext>
            </a:extLst>
          </p:cNvPr>
          <p:cNvPicPr>
            <a:picLocks noChangeAspect="1"/>
          </p:cNvPicPr>
          <p:nvPr/>
        </p:nvPicPr>
        <p:blipFill>
          <a:blip r:embed="rId3"/>
          <a:stretch>
            <a:fillRect/>
          </a:stretch>
        </p:blipFill>
        <p:spPr>
          <a:xfrm>
            <a:off x="8689612" y="1145397"/>
            <a:ext cx="3203212" cy="2058063"/>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3A9008C0-5849-0A0E-B568-3D82A3E7390A}"/>
              </a:ext>
            </a:extLst>
          </p:cNvPr>
          <p:cNvPicPr>
            <a:picLocks noChangeAspect="1"/>
          </p:cNvPicPr>
          <p:nvPr/>
        </p:nvPicPr>
        <p:blipFill>
          <a:blip r:embed="rId4"/>
          <a:stretch>
            <a:fillRect/>
          </a:stretch>
        </p:blipFill>
        <p:spPr>
          <a:xfrm>
            <a:off x="5410200" y="1153406"/>
            <a:ext cx="3203212" cy="2042047"/>
          </a:xfrm>
          <a:prstGeom prst="rect">
            <a:avLst/>
          </a:prstGeom>
        </p:spPr>
      </p:pic>
      <p:sp>
        <p:nvSpPr>
          <p:cNvPr id="16" name="Rectangle 15">
            <a:extLst>
              <a:ext uri="{FF2B5EF4-FFF2-40B4-BE49-F238E27FC236}">
                <a16:creationId xmlns:a16="http://schemas.microsoft.com/office/drawing/2014/main" id="{134744D3-B068-4646-83B8-525E6D15DF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6112341"/>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15048A18-0381-485F-B557-E17906AE6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096768" y="3817404"/>
            <a:ext cx="54864" cy="4572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0786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CE5203E-F2D1-469A-A50E-9C665421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graph with red and blue lines&#10;&#10;Description automatically generated">
            <a:extLst>
              <a:ext uri="{FF2B5EF4-FFF2-40B4-BE49-F238E27FC236}">
                <a16:creationId xmlns:a16="http://schemas.microsoft.com/office/drawing/2014/main" id="{0E872F74-9F4C-F2E2-F1AA-149214B9617C}"/>
              </a:ext>
            </a:extLst>
          </p:cNvPr>
          <p:cNvPicPr>
            <a:picLocks noChangeAspect="1"/>
          </p:cNvPicPr>
          <p:nvPr/>
        </p:nvPicPr>
        <p:blipFill rotWithShape="1">
          <a:blip r:embed="rId2"/>
          <a:srcRect r="3" b="4079"/>
          <a:stretch/>
        </p:blipFill>
        <p:spPr>
          <a:xfrm>
            <a:off x="409593" y="91445"/>
            <a:ext cx="5457817" cy="3337549"/>
          </a:xfrm>
          <a:prstGeom prst="rect">
            <a:avLst/>
          </a:prstGeom>
        </p:spPr>
      </p:pic>
      <p:pic>
        <p:nvPicPr>
          <p:cNvPr id="5" name="Picture 4" descr="A graph with red and blue lines&#10;&#10;Description automatically generated">
            <a:extLst>
              <a:ext uri="{FF2B5EF4-FFF2-40B4-BE49-F238E27FC236}">
                <a16:creationId xmlns:a16="http://schemas.microsoft.com/office/drawing/2014/main" id="{17BB9F57-A383-AFCF-5380-95832FF12BEA}"/>
              </a:ext>
            </a:extLst>
          </p:cNvPr>
          <p:cNvPicPr>
            <a:picLocks noChangeAspect="1"/>
          </p:cNvPicPr>
          <p:nvPr/>
        </p:nvPicPr>
        <p:blipFill rotWithShape="1">
          <a:blip r:embed="rId3"/>
          <a:srcRect r="3" b="2937"/>
          <a:stretch/>
        </p:blipFill>
        <p:spPr>
          <a:xfrm>
            <a:off x="409593" y="3451633"/>
            <a:ext cx="5457817" cy="3337561"/>
          </a:xfrm>
          <a:prstGeom prst="rect">
            <a:avLst/>
          </a:prstGeom>
        </p:spPr>
      </p:pic>
      <p:sp useBgFill="1">
        <p:nvSpPr>
          <p:cNvPr id="28" name="Rectangle 27">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4590" y="633619"/>
            <a:ext cx="5457817"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3B4082-0B6A-DBCE-2530-46062055832C}"/>
              </a:ext>
            </a:extLst>
          </p:cNvPr>
          <p:cNvSpPr>
            <a:spLocks noGrp="1"/>
          </p:cNvSpPr>
          <p:nvPr>
            <p:ph type="title"/>
          </p:nvPr>
        </p:nvSpPr>
        <p:spPr>
          <a:xfrm>
            <a:off x="6753215" y="978408"/>
            <a:ext cx="4607052" cy="1106424"/>
          </a:xfrm>
        </p:spPr>
        <p:txBody>
          <a:bodyPr>
            <a:normAutofit/>
          </a:bodyPr>
          <a:lstStyle/>
          <a:p>
            <a:r>
              <a:rPr lang="en-US" sz="2900"/>
              <a:t>Temporal Analysis Cont.</a:t>
            </a:r>
          </a:p>
        </p:txBody>
      </p:sp>
      <p:sp>
        <p:nvSpPr>
          <p:cNvPr id="30" name="Rectangle 29">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0582" y="1185618"/>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2473" y="2185416"/>
            <a:ext cx="4446484"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00AB7BE-EB34-977D-EF49-C76A1C49263D}"/>
              </a:ext>
            </a:extLst>
          </p:cNvPr>
          <p:cNvSpPr>
            <a:spLocks noGrp="1"/>
          </p:cNvSpPr>
          <p:nvPr>
            <p:ph idx="1"/>
          </p:nvPr>
        </p:nvSpPr>
        <p:spPr>
          <a:xfrm>
            <a:off x="6756263" y="2368296"/>
            <a:ext cx="4607052" cy="3502152"/>
          </a:xfrm>
        </p:spPr>
        <p:txBody>
          <a:bodyPr>
            <a:normAutofit/>
          </a:bodyPr>
          <a:lstStyle/>
          <a:p>
            <a:pPr>
              <a:lnSpc>
                <a:spcPct val="100000"/>
              </a:lnSpc>
            </a:pPr>
            <a:r>
              <a:rPr lang="en-US" sz="1400" dirty="0"/>
              <a:t>Then, for the BUILDING_AND_PROPERTY_VIOLATIONS dataset, we did similar analysis as before. </a:t>
            </a:r>
          </a:p>
          <a:p>
            <a:pPr>
              <a:lnSpc>
                <a:spcPct val="100000"/>
              </a:lnSpc>
            </a:pPr>
            <a:r>
              <a:rPr lang="en-US" sz="1400" dirty="0"/>
              <a:t>While in the last dataset, most neighborhoods generally show a declining trend of violations in recent years, this dataset indicates an increasing trend in the number of violations across most neighborhoods from 2015 to 2020. </a:t>
            </a:r>
          </a:p>
          <a:p>
            <a:pPr>
              <a:lnSpc>
                <a:spcPct val="100000"/>
              </a:lnSpc>
            </a:pPr>
            <a:r>
              <a:rPr lang="en-US" sz="1400" dirty="0"/>
              <a:t>Specifically, Allston and Fenway have seen a steady increase in violations over recent years. </a:t>
            </a:r>
          </a:p>
          <a:p>
            <a:pPr>
              <a:lnSpc>
                <a:spcPct val="100000"/>
              </a:lnSpc>
            </a:pPr>
            <a:r>
              <a:rPr lang="en-US" sz="1400" dirty="0"/>
              <a:t>This trend could likely be associated with changes in regulatory enforcement or other external factors affecting these areas.</a:t>
            </a:r>
          </a:p>
        </p:txBody>
      </p:sp>
    </p:spTree>
    <p:extLst>
      <p:ext uri="{BB962C8B-B14F-4D97-AF65-F5344CB8AC3E}">
        <p14:creationId xmlns:p14="http://schemas.microsoft.com/office/powerpoint/2010/main" val="15721385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2E1989D-505F-61BA-C592-402B6B37C949}"/>
              </a:ext>
            </a:extLst>
          </p:cNvPr>
          <p:cNvSpPr>
            <a:spLocks noGrp="1"/>
          </p:cNvSpPr>
          <p:nvPr>
            <p:ph type="title"/>
          </p:nvPr>
        </p:nvSpPr>
        <p:spPr>
          <a:xfrm>
            <a:off x="838196" y="978408"/>
            <a:ext cx="6007608" cy="1106424"/>
          </a:xfrm>
        </p:spPr>
        <p:txBody>
          <a:bodyPr>
            <a:normAutofit/>
          </a:bodyPr>
          <a:lstStyle/>
          <a:p>
            <a:r>
              <a:rPr lang="en-US" sz="2800"/>
              <a:t>Quarters of the Year vs. Violations</a:t>
            </a:r>
          </a:p>
        </p:txBody>
      </p:sp>
      <p:sp>
        <p:nvSpPr>
          <p:cNvPr id="16" name="Rectangle 1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B0EAF37-6947-D6B7-80EC-CFE48CFB7120}"/>
              </a:ext>
            </a:extLst>
          </p:cNvPr>
          <p:cNvSpPr>
            <a:spLocks noGrp="1"/>
          </p:cNvSpPr>
          <p:nvPr>
            <p:ph idx="1"/>
          </p:nvPr>
        </p:nvSpPr>
        <p:spPr>
          <a:xfrm>
            <a:off x="841244" y="2359152"/>
            <a:ext cx="6007608" cy="3429000"/>
          </a:xfrm>
        </p:spPr>
        <p:txBody>
          <a:bodyPr>
            <a:normAutofit/>
          </a:bodyPr>
          <a:lstStyle/>
          <a:p>
            <a:pPr>
              <a:lnSpc>
                <a:spcPct val="100000"/>
              </a:lnSpc>
            </a:pPr>
            <a:r>
              <a:rPr lang="en-US" sz="1700" dirty="0"/>
              <a:t>Next, we also explored the relationship between quarters and violations. The box plot and bar graph below show that the number of violations in the third quarter exceeds the other three quarters. </a:t>
            </a:r>
          </a:p>
          <a:p>
            <a:pPr>
              <a:lnSpc>
                <a:spcPct val="100000"/>
              </a:lnSpc>
            </a:pPr>
            <a:r>
              <a:rPr lang="en-US" sz="1700" dirty="0"/>
              <a:t>This suggests that issues such as property maintenance, cleanliness, and compliance with city ordinances are more likely to occur in the third quarter. </a:t>
            </a:r>
          </a:p>
          <a:p>
            <a:pPr>
              <a:lnSpc>
                <a:spcPct val="100000"/>
              </a:lnSpc>
            </a:pPr>
            <a:r>
              <a:rPr lang="en-US" sz="1700" dirty="0"/>
              <a:t>We think that this may be closely related to the moving season associated with the start of the academic year, especially since Boston is a city with a high concentration of universities.</a:t>
            </a:r>
          </a:p>
        </p:txBody>
      </p:sp>
      <p:pic>
        <p:nvPicPr>
          <p:cNvPr id="7" name="Picture 6" descr="A graph of a bar graph&#10;&#10;Description automatically generated">
            <a:extLst>
              <a:ext uri="{FF2B5EF4-FFF2-40B4-BE49-F238E27FC236}">
                <a16:creationId xmlns:a16="http://schemas.microsoft.com/office/drawing/2014/main" id="{000E86FD-CB8A-4BD3-4EC1-30CDBAACD1D3}"/>
              </a:ext>
            </a:extLst>
          </p:cNvPr>
          <p:cNvPicPr>
            <a:picLocks noChangeAspect="1"/>
          </p:cNvPicPr>
          <p:nvPr/>
        </p:nvPicPr>
        <p:blipFill>
          <a:blip r:embed="rId2"/>
          <a:stretch>
            <a:fillRect/>
          </a:stretch>
        </p:blipFill>
        <p:spPr>
          <a:xfrm>
            <a:off x="7684840" y="633619"/>
            <a:ext cx="4225912" cy="2651760"/>
          </a:xfrm>
          <a:prstGeom prst="rect">
            <a:avLst/>
          </a:prstGeom>
        </p:spPr>
      </p:pic>
      <p:pic>
        <p:nvPicPr>
          <p:cNvPr id="5" name="Picture 4" descr="A screenshot of a graph&#10;&#10;Description automatically generated">
            <a:extLst>
              <a:ext uri="{FF2B5EF4-FFF2-40B4-BE49-F238E27FC236}">
                <a16:creationId xmlns:a16="http://schemas.microsoft.com/office/drawing/2014/main" id="{B50C3E93-D2B6-1D82-DECF-B9709BA020E6}"/>
              </a:ext>
            </a:extLst>
          </p:cNvPr>
          <p:cNvPicPr>
            <a:picLocks noChangeAspect="1"/>
          </p:cNvPicPr>
          <p:nvPr/>
        </p:nvPicPr>
        <p:blipFill>
          <a:blip r:embed="rId3"/>
          <a:stretch>
            <a:fillRect/>
          </a:stretch>
        </p:blipFill>
        <p:spPr>
          <a:xfrm>
            <a:off x="7691446" y="3472468"/>
            <a:ext cx="4209144" cy="2651760"/>
          </a:xfrm>
          <a:prstGeom prst="rect">
            <a:avLst/>
          </a:prstGeom>
        </p:spPr>
      </p:pic>
    </p:spTree>
    <p:extLst>
      <p:ext uri="{BB962C8B-B14F-4D97-AF65-F5344CB8AC3E}">
        <p14:creationId xmlns:p14="http://schemas.microsoft.com/office/powerpoint/2010/main" val="20789775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33DC3C-34A4-6503-14FF-5C4F81A96EFC}"/>
              </a:ext>
            </a:extLst>
          </p:cNvPr>
          <p:cNvSpPr>
            <a:spLocks noGrp="1"/>
          </p:cNvSpPr>
          <p:nvPr>
            <p:ph type="title"/>
          </p:nvPr>
        </p:nvSpPr>
        <p:spPr>
          <a:xfrm>
            <a:off x="841246" y="978619"/>
            <a:ext cx="5991244" cy="1106424"/>
          </a:xfrm>
        </p:spPr>
        <p:txBody>
          <a:bodyPr>
            <a:normAutofit/>
          </a:bodyPr>
          <a:lstStyle/>
          <a:p>
            <a:r>
              <a:rPr lang="en-US" sz="3200" dirty="0"/>
              <a:t>Boston Building Violations Analysis</a:t>
            </a:r>
          </a:p>
        </p:txBody>
      </p:sp>
      <p:sp>
        <p:nvSpPr>
          <p:cNvPr id="31" name="Rectangle 30">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9FA4410-F71D-D591-1658-0F13E65383BF}"/>
              </a:ext>
            </a:extLst>
          </p:cNvPr>
          <p:cNvSpPr>
            <a:spLocks noGrp="1"/>
          </p:cNvSpPr>
          <p:nvPr>
            <p:ph idx="1"/>
          </p:nvPr>
        </p:nvSpPr>
        <p:spPr>
          <a:xfrm>
            <a:off x="770011" y="2318129"/>
            <a:ext cx="6061576" cy="3560251"/>
          </a:xfrm>
        </p:spPr>
        <p:txBody>
          <a:bodyPr>
            <a:normAutofit/>
          </a:bodyPr>
          <a:lstStyle/>
          <a:p>
            <a:pPr>
              <a:lnSpc>
                <a:spcPct val="100000"/>
              </a:lnSpc>
            </a:pPr>
            <a:r>
              <a:rPr lang="en-US" sz="1700" b="1" i="1" dirty="0"/>
              <a:t>Objective:</a:t>
            </a:r>
            <a:r>
              <a:rPr lang="en-US" sz="1700" dirty="0"/>
              <a:t> </a:t>
            </a:r>
          </a:p>
          <a:p>
            <a:pPr marL="457200" lvl="1" indent="0">
              <a:lnSpc>
                <a:spcPct val="100000"/>
              </a:lnSpc>
              <a:buNone/>
            </a:pPr>
            <a:r>
              <a:rPr lang="en-US" sz="1700" dirty="0"/>
              <a:t>The goal of our analysis is to uncover patterns and trends in building violations across Boston, identifying hotspots and recurring issues that may require attention from urban planners and policymakers.</a:t>
            </a:r>
          </a:p>
          <a:p>
            <a:pPr>
              <a:lnSpc>
                <a:spcPct val="100000"/>
              </a:lnSpc>
            </a:pPr>
            <a:r>
              <a:rPr lang="en-US" sz="1700" b="1" i="1" dirty="0"/>
              <a:t>Significance:</a:t>
            </a:r>
            <a:r>
              <a:rPr lang="en-US" sz="1700" dirty="0"/>
              <a:t> </a:t>
            </a:r>
          </a:p>
          <a:p>
            <a:pPr marL="457200" lvl="1" indent="0">
              <a:lnSpc>
                <a:spcPct val="100000"/>
              </a:lnSpc>
              <a:buNone/>
            </a:pPr>
            <a:r>
              <a:rPr lang="en-US" sz="1700" dirty="0"/>
              <a:t>Building violations can impact community safety, property values, and urban development. By analyzing these violations, we aim to provide actionable insights that can help improve regulatory compliance and enhance living conditions in Boston.</a:t>
            </a:r>
          </a:p>
        </p:txBody>
      </p:sp>
      <p:pic>
        <p:nvPicPr>
          <p:cNvPr id="5" name="Picture 4" descr="Aerial view of buildings">
            <a:extLst>
              <a:ext uri="{FF2B5EF4-FFF2-40B4-BE49-F238E27FC236}">
                <a16:creationId xmlns:a16="http://schemas.microsoft.com/office/drawing/2014/main" id="{86106AF8-823C-346D-26C3-8A884C67F4F3}"/>
              </a:ext>
            </a:extLst>
          </p:cNvPr>
          <p:cNvPicPr>
            <a:picLocks noChangeAspect="1"/>
          </p:cNvPicPr>
          <p:nvPr/>
        </p:nvPicPr>
        <p:blipFill rotWithShape="1">
          <a:blip r:embed="rId2"/>
          <a:srcRect l="19293" r="36829" b="-1"/>
          <a:stretch/>
        </p:blipFill>
        <p:spPr>
          <a:xfrm>
            <a:off x="7922417" y="630936"/>
            <a:ext cx="3612451" cy="5495544"/>
          </a:xfrm>
          <a:prstGeom prst="rect">
            <a:avLst/>
          </a:prstGeom>
        </p:spPr>
      </p:pic>
    </p:spTree>
    <p:extLst>
      <p:ext uri="{BB962C8B-B14F-4D97-AF65-F5344CB8AC3E}">
        <p14:creationId xmlns:p14="http://schemas.microsoft.com/office/powerpoint/2010/main" val="308312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A3BF381-70CA-FF32-D331-B0541942B81B}"/>
              </a:ext>
            </a:extLst>
          </p:cNvPr>
          <p:cNvSpPr>
            <a:spLocks noGrp="1"/>
          </p:cNvSpPr>
          <p:nvPr>
            <p:ph type="title"/>
          </p:nvPr>
        </p:nvSpPr>
        <p:spPr>
          <a:xfrm>
            <a:off x="1051560" y="586822"/>
            <a:ext cx="3538728" cy="1645920"/>
          </a:xfrm>
        </p:spPr>
        <p:txBody>
          <a:bodyPr>
            <a:normAutofit/>
          </a:bodyPr>
          <a:lstStyle/>
          <a:p>
            <a:r>
              <a:rPr lang="en-US" sz="3200"/>
              <a:t>Analysis By Quarter Cont.</a:t>
            </a:r>
          </a:p>
        </p:txBody>
      </p:sp>
      <p:sp>
        <p:nvSpPr>
          <p:cNvPr id="16" name="Rectangle 15">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8113" y="1405210"/>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88AE7E3-FCBD-2879-E3FF-711A685D761F}"/>
              </a:ext>
            </a:extLst>
          </p:cNvPr>
          <p:cNvSpPr>
            <a:spLocks noGrp="1"/>
          </p:cNvSpPr>
          <p:nvPr>
            <p:ph idx="1"/>
          </p:nvPr>
        </p:nvSpPr>
        <p:spPr>
          <a:xfrm>
            <a:off x="5349240" y="586822"/>
            <a:ext cx="6007608" cy="1645920"/>
          </a:xfrm>
        </p:spPr>
        <p:txBody>
          <a:bodyPr anchor="ctr">
            <a:normAutofit/>
          </a:bodyPr>
          <a:lstStyle/>
          <a:p>
            <a:pPr>
              <a:lnSpc>
                <a:spcPct val="100000"/>
              </a:lnSpc>
            </a:pPr>
            <a:r>
              <a:rPr lang="en-US" sz="1300" dirty="0"/>
              <a:t>Finally, from the line graph on the left, it is evident that the third quarter, represented by the green line, is gradually becoming the quarter with the most violations. This indicates that the third quarter is becoming the peak season for violations within the year.</a:t>
            </a:r>
          </a:p>
          <a:p>
            <a:pPr>
              <a:lnSpc>
                <a:spcPct val="100000"/>
              </a:lnSpc>
            </a:pPr>
            <a:r>
              <a:rPr lang="en-US" sz="1300" dirty="0"/>
              <a:t>We have also attempted to analyze the trends for each neighborhood by quarter, but as shown in the graph on the right, the situation in each neighborhood is chaotic and lacks clear characteristics.</a:t>
            </a:r>
          </a:p>
        </p:txBody>
      </p:sp>
      <p:pic>
        <p:nvPicPr>
          <p:cNvPr id="7" name="Picture 6" descr="A graph of different colored lines&#10;&#10;Description automatically generated">
            <a:extLst>
              <a:ext uri="{FF2B5EF4-FFF2-40B4-BE49-F238E27FC236}">
                <a16:creationId xmlns:a16="http://schemas.microsoft.com/office/drawing/2014/main" id="{E632373F-9B40-5BD6-1A05-61FC7B5C2875}"/>
              </a:ext>
            </a:extLst>
          </p:cNvPr>
          <p:cNvPicPr>
            <a:picLocks noChangeAspect="1"/>
          </p:cNvPicPr>
          <p:nvPr/>
        </p:nvPicPr>
        <p:blipFill>
          <a:blip r:embed="rId2"/>
          <a:stretch>
            <a:fillRect/>
          </a:stretch>
        </p:blipFill>
        <p:spPr>
          <a:xfrm>
            <a:off x="7002369" y="2819252"/>
            <a:ext cx="4354831" cy="3483864"/>
          </a:xfrm>
          <a:prstGeom prst="rect">
            <a:avLst/>
          </a:prstGeom>
        </p:spPr>
      </p:pic>
      <p:pic>
        <p:nvPicPr>
          <p:cNvPr id="5" name="Picture 4" descr="A graph of a line graph&#10;&#10;Description automatically generated with medium confidence">
            <a:extLst>
              <a:ext uri="{FF2B5EF4-FFF2-40B4-BE49-F238E27FC236}">
                <a16:creationId xmlns:a16="http://schemas.microsoft.com/office/drawing/2014/main" id="{7C64DC17-0D7F-8F91-CD82-FA4D391D4297}"/>
              </a:ext>
            </a:extLst>
          </p:cNvPr>
          <p:cNvPicPr>
            <a:picLocks noChangeAspect="1"/>
          </p:cNvPicPr>
          <p:nvPr/>
        </p:nvPicPr>
        <p:blipFill>
          <a:blip r:embed="rId3"/>
          <a:stretch>
            <a:fillRect/>
          </a:stretch>
        </p:blipFill>
        <p:spPr>
          <a:xfrm>
            <a:off x="835152" y="2819252"/>
            <a:ext cx="5523082" cy="3451926"/>
          </a:xfrm>
          <a:prstGeom prst="rect">
            <a:avLst/>
          </a:prstGeom>
        </p:spPr>
      </p:pic>
    </p:spTree>
    <p:extLst>
      <p:ext uri="{BB962C8B-B14F-4D97-AF65-F5344CB8AC3E}">
        <p14:creationId xmlns:p14="http://schemas.microsoft.com/office/powerpoint/2010/main" val="554063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9477870-C64A-4E35-8F2F-05B7114F3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077E9B-051B-7D45-9DA0-9C3797A84E2C}"/>
              </a:ext>
            </a:extLst>
          </p:cNvPr>
          <p:cNvSpPr>
            <a:spLocks noGrp="1"/>
          </p:cNvSpPr>
          <p:nvPr>
            <p:ph type="title"/>
          </p:nvPr>
        </p:nvSpPr>
        <p:spPr>
          <a:xfrm>
            <a:off x="615458" y="909828"/>
            <a:ext cx="6268770" cy="1536192"/>
          </a:xfrm>
        </p:spPr>
        <p:txBody>
          <a:bodyPr anchor="b">
            <a:normAutofit/>
          </a:bodyPr>
          <a:lstStyle/>
          <a:p>
            <a:r>
              <a:rPr lang="en-US" sz="3600" dirty="0"/>
              <a:t>Insight 8: Property Numbers vs. Violations</a:t>
            </a:r>
          </a:p>
        </p:txBody>
      </p:sp>
      <p:sp>
        <p:nvSpPr>
          <p:cNvPr id="22" name="Rectangle 21">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descr="Data displayed on screen">
            <a:extLst>
              <a:ext uri="{FF2B5EF4-FFF2-40B4-BE49-F238E27FC236}">
                <a16:creationId xmlns:a16="http://schemas.microsoft.com/office/drawing/2014/main" id="{D9A1EAC0-5990-A81E-87AE-54E5F15BD162}"/>
              </a:ext>
            </a:extLst>
          </p:cNvPr>
          <p:cNvPicPr>
            <a:picLocks noChangeAspect="1"/>
          </p:cNvPicPr>
          <p:nvPr/>
        </p:nvPicPr>
        <p:blipFill rotWithShape="1">
          <a:blip r:embed="rId2"/>
          <a:srcRect l="25703" r="30420" b="-1"/>
          <a:stretch/>
        </p:blipFill>
        <p:spPr>
          <a:xfrm>
            <a:off x="7684006" y="10"/>
            <a:ext cx="4507993" cy="6857990"/>
          </a:xfrm>
          <a:prstGeom prst="rect">
            <a:avLst/>
          </a:prstGeom>
        </p:spPr>
      </p:pic>
      <p:graphicFrame>
        <p:nvGraphicFramePr>
          <p:cNvPr id="15" name="Content Placeholder 2">
            <a:extLst>
              <a:ext uri="{FF2B5EF4-FFF2-40B4-BE49-F238E27FC236}">
                <a16:creationId xmlns:a16="http://schemas.microsoft.com/office/drawing/2014/main" id="{AFAED21F-F613-F4CC-448B-A5DAD51664EB}"/>
              </a:ext>
            </a:extLst>
          </p:cNvPr>
          <p:cNvGraphicFramePr>
            <a:graphicFrameLocks noGrp="1"/>
          </p:cNvGraphicFramePr>
          <p:nvPr>
            <p:ph idx="1"/>
            <p:extLst>
              <p:ext uri="{D42A27DB-BD31-4B8C-83A1-F6EECF244321}">
                <p14:modId xmlns:p14="http://schemas.microsoft.com/office/powerpoint/2010/main" val="4078960414"/>
              </p:ext>
            </p:extLst>
          </p:nvPr>
        </p:nvGraphicFramePr>
        <p:xfrm>
          <a:off x="615458" y="3355848"/>
          <a:ext cx="6268770" cy="282549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182104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chemeClr val="tx2">
                <a:lumMod val="10000"/>
                <a:lumOff val="90000"/>
              </a:schemeClr>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2B87B3A-D977-3749-D39E-206F4C583A43}"/>
              </a:ext>
            </a:extLst>
          </p:cNvPr>
          <p:cNvSpPr>
            <a:spLocks noGrp="1"/>
          </p:cNvSpPr>
          <p:nvPr>
            <p:ph type="title"/>
          </p:nvPr>
        </p:nvSpPr>
        <p:spPr>
          <a:xfrm>
            <a:off x="841248" y="510047"/>
            <a:ext cx="3300984" cy="1645920"/>
          </a:xfrm>
        </p:spPr>
        <p:txBody>
          <a:bodyPr>
            <a:normAutofit/>
          </a:bodyPr>
          <a:lstStyle/>
          <a:p>
            <a:r>
              <a:rPr lang="en-US" sz="2800" dirty="0"/>
              <a:t>Property Numbers vs. Violations Cont.</a:t>
            </a:r>
          </a:p>
        </p:txBody>
      </p:sp>
      <p:sp>
        <p:nvSpPr>
          <p:cNvPr id="29" name="Rectangle 28">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02736" y="1328435"/>
            <a:ext cx="1463040"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64B689F-93A9-C6D1-A3A3-6711B286111A}"/>
              </a:ext>
            </a:extLst>
          </p:cNvPr>
          <p:cNvSpPr>
            <a:spLocks noGrp="1"/>
          </p:cNvSpPr>
          <p:nvPr>
            <p:ph idx="1"/>
          </p:nvPr>
        </p:nvSpPr>
        <p:spPr>
          <a:xfrm>
            <a:off x="4581144" y="510047"/>
            <a:ext cx="6858000" cy="1645920"/>
          </a:xfrm>
        </p:spPr>
        <p:txBody>
          <a:bodyPr anchor="ctr">
            <a:normAutofit/>
          </a:bodyPr>
          <a:lstStyle/>
          <a:p>
            <a:pPr>
              <a:lnSpc>
                <a:spcPct val="100000"/>
              </a:lnSpc>
            </a:pPr>
            <a:r>
              <a:rPr lang="en-US" sz="1500"/>
              <a:t>For the PUBLIC_WORKS_VIOLATIONS dataset: </a:t>
            </a:r>
          </a:p>
          <a:p>
            <a:pPr>
              <a:lnSpc>
                <a:spcPct val="100000"/>
              </a:lnSpc>
            </a:pPr>
            <a:r>
              <a:rPr lang="en-US" sz="1500"/>
              <a:t>As seen in the graph, although Dorchester has the most properties and properties with violations, Chinatown has the highest violation rate, with over 12% of properties experiencing violations. Dorchester's rate is between 8% to 10%, ranking it seventh.</a:t>
            </a:r>
          </a:p>
        </p:txBody>
      </p:sp>
      <p:pic>
        <p:nvPicPr>
          <p:cNvPr id="7" name="Picture 6" descr="A graph of a number of individuals&#10;&#10;Description automatically generated">
            <a:extLst>
              <a:ext uri="{FF2B5EF4-FFF2-40B4-BE49-F238E27FC236}">
                <a16:creationId xmlns:a16="http://schemas.microsoft.com/office/drawing/2014/main" id="{FD7BAE68-D267-AF12-3D93-22B05D5533D0}"/>
              </a:ext>
            </a:extLst>
          </p:cNvPr>
          <p:cNvPicPr>
            <a:picLocks/>
          </p:cNvPicPr>
          <p:nvPr/>
        </p:nvPicPr>
        <p:blipFill>
          <a:blip r:embed="rId2"/>
          <a:stretch>
            <a:fillRect/>
          </a:stretch>
        </p:blipFill>
        <p:spPr>
          <a:xfrm>
            <a:off x="557783" y="2872020"/>
            <a:ext cx="3584448" cy="3108193"/>
          </a:xfrm>
          <a:prstGeom prst="rect">
            <a:avLst/>
          </a:prstGeom>
        </p:spPr>
      </p:pic>
      <p:pic>
        <p:nvPicPr>
          <p:cNvPr id="9" name="Picture 8" descr="A graph of a number of houses&#10;&#10;Description automatically generated with medium confidence">
            <a:extLst>
              <a:ext uri="{FF2B5EF4-FFF2-40B4-BE49-F238E27FC236}">
                <a16:creationId xmlns:a16="http://schemas.microsoft.com/office/drawing/2014/main" id="{74FBB56D-686A-159C-6069-51B7BCC9AE00}"/>
              </a:ext>
            </a:extLst>
          </p:cNvPr>
          <p:cNvPicPr>
            <a:picLocks/>
          </p:cNvPicPr>
          <p:nvPr/>
        </p:nvPicPr>
        <p:blipFill>
          <a:blip r:embed="rId3"/>
          <a:stretch>
            <a:fillRect/>
          </a:stretch>
        </p:blipFill>
        <p:spPr>
          <a:xfrm>
            <a:off x="8137415" y="2871253"/>
            <a:ext cx="3584448" cy="3108960"/>
          </a:xfrm>
          <a:prstGeom prst="rect">
            <a:avLst/>
          </a:prstGeom>
        </p:spPr>
      </p:pic>
      <p:pic>
        <p:nvPicPr>
          <p:cNvPr id="5" name="Picture 4" descr="A graph of a number of properties&#10;&#10;Description automatically generated">
            <a:extLst>
              <a:ext uri="{FF2B5EF4-FFF2-40B4-BE49-F238E27FC236}">
                <a16:creationId xmlns:a16="http://schemas.microsoft.com/office/drawing/2014/main" id="{E9302590-21B1-7FA3-2B0F-2A98AAC4F578}"/>
              </a:ext>
            </a:extLst>
          </p:cNvPr>
          <p:cNvPicPr>
            <a:picLocks/>
          </p:cNvPicPr>
          <p:nvPr/>
        </p:nvPicPr>
        <p:blipFill>
          <a:blip r:embed="rId4"/>
          <a:stretch>
            <a:fillRect/>
          </a:stretch>
        </p:blipFill>
        <p:spPr>
          <a:xfrm>
            <a:off x="4347599" y="2871253"/>
            <a:ext cx="3584448" cy="3108960"/>
          </a:xfrm>
          <a:prstGeom prst="rect">
            <a:avLst/>
          </a:prstGeom>
        </p:spPr>
      </p:pic>
    </p:spTree>
    <p:extLst>
      <p:ext uri="{BB962C8B-B14F-4D97-AF65-F5344CB8AC3E}">
        <p14:creationId xmlns:p14="http://schemas.microsoft.com/office/powerpoint/2010/main" val="31310003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F7AFB9A-7364-478C-B48B-8523CDD9AE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Freeform: Shape 26">
            <a:extLst>
              <a:ext uri="{FF2B5EF4-FFF2-40B4-BE49-F238E27FC236}">
                <a16:creationId xmlns:a16="http://schemas.microsoft.com/office/drawing/2014/main" id="{36678033-86B6-40E6-BE90-78D8ED4E3A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9" name="Freeform: Shape 28">
            <a:extLst>
              <a:ext uri="{FF2B5EF4-FFF2-40B4-BE49-F238E27FC236}">
                <a16:creationId xmlns:a16="http://schemas.microsoft.com/office/drawing/2014/main" id="{D2542E1A-076E-4A34-BB67-2BF961754E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1C44639-B8D1-6499-35D7-48F81A83A3D2}"/>
              </a:ext>
            </a:extLst>
          </p:cNvPr>
          <p:cNvSpPr>
            <a:spLocks noGrp="1"/>
          </p:cNvSpPr>
          <p:nvPr>
            <p:ph type="title"/>
          </p:nvPr>
        </p:nvSpPr>
        <p:spPr>
          <a:xfrm>
            <a:off x="438913" y="859536"/>
            <a:ext cx="4832802" cy="1243584"/>
          </a:xfrm>
        </p:spPr>
        <p:txBody>
          <a:bodyPr>
            <a:normAutofit/>
          </a:bodyPr>
          <a:lstStyle/>
          <a:p>
            <a:r>
              <a:rPr lang="en-US" sz="3400"/>
              <a:t>Property Numbers vs. Violations Cont.</a:t>
            </a:r>
            <a:endParaRPr lang="en-US" sz="3400" dirty="0"/>
          </a:p>
        </p:txBody>
      </p:sp>
      <p:sp>
        <p:nvSpPr>
          <p:cNvPr id="31" name="Rectangle 30">
            <a:extLst>
              <a:ext uri="{FF2B5EF4-FFF2-40B4-BE49-F238E27FC236}">
                <a16:creationId xmlns:a16="http://schemas.microsoft.com/office/drawing/2014/main" id="{75C56826-D4E5-42ED-8529-079651CB3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52144"/>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82095FCE-EF05-4443-B97A-85DEE3A5CA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2" y="2185062"/>
            <a:ext cx="49834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B4B7227-1ADD-6B16-58D9-9BA59AD4F389}"/>
              </a:ext>
            </a:extLst>
          </p:cNvPr>
          <p:cNvSpPr>
            <a:spLocks noGrp="1"/>
          </p:cNvSpPr>
          <p:nvPr>
            <p:ph idx="1"/>
          </p:nvPr>
        </p:nvSpPr>
        <p:spPr>
          <a:xfrm>
            <a:off x="438912" y="2512611"/>
            <a:ext cx="4832803" cy="3664351"/>
          </a:xfrm>
        </p:spPr>
        <p:txBody>
          <a:bodyPr>
            <a:normAutofit/>
          </a:bodyPr>
          <a:lstStyle/>
          <a:p>
            <a:pPr>
              <a:lnSpc>
                <a:spcPct val="100000"/>
              </a:lnSpc>
            </a:pPr>
            <a:r>
              <a:rPr lang="en-US" sz="1500"/>
              <a:t>As for the BUILDING_AND_PROPERTY_VIOLATIONS dataset: </a:t>
            </a:r>
          </a:p>
          <a:p>
            <a:pPr>
              <a:lnSpc>
                <a:spcPct val="100000"/>
              </a:lnSpc>
            </a:pPr>
            <a:r>
              <a:rPr lang="en-US" sz="1500"/>
              <a:t>Employing the same analysis process as before, the resulting graphs, sequentially, show the number of properties with violations and the ratio of properties with violations to total properties in each neighborhood. </a:t>
            </a:r>
          </a:p>
          <a:p>
            <a:pPr>
              <a:lnSpc>
                <a:spcPct val="100000"/>
              </a:lnSpc>
            </a:pPr>
            <a:r>
              <a:rPr lang="en-US" sz="1500"/>
              <a:t>Dorchester leads in the number of properties with violations, but neighborhoods like Mission Hill, Chinatown, and Roxbury have the highest rates, with Mission Hill exceeding 60%. This indicates a higher likelihood of building violations in these areas. </a:t>
            </a:r>
          </a:p>
        </p:txBody>
      </p:sp>
      <p:pic>
        <p:nvPicPr>
          <p:cNvPr id="7" name="Picture 6" descr="A graph with green lines&#10;&#10;Description automatically generated">
            <a:extLst>
              <a:ext uri="{FF2B5EF4-FFF2-40B4-BE49-F238E27FC236}">
                <a16:creationId xmlns:a16="http://schemas.microsoft.com/office/drawing/2014/main" id="{A24F18FF-9763-D739-5F96-A531BC9862B5}"/>
              </a:ext>
            </a:extLst>
          </p:cNvPr>
          <p:cNvPicPr>
            <a:picLocks noChangeAspect="1"/>
          </p:cNvPicPr>
          <p:nvPr/>
        </p:nvPicPr>
        <p:blipFill>
          <a:blip r:embed="rId2"/>
          <a:stretch>
            <a:fillRect/>
          </a:stretch>
        </p:blipFill>
        <p:spPr>
          <a:xfrm>
            <a:off x="6887303" y="3429000"/>
            <a:ext cx="4513394" cy="3227076"/>
          </a:xfrm>
          <a:prstGeom prst="rect">
            <a:avLst/>
          </a:prstGeom>
        </p:spPr>
      </p:pic>
      <p:pic>
        <p:nvPicPr>
          <p:cNvPr id="5" name="Picture 4" descr="A graph with numbers and lines&#10;&#10;Description automatically generated with medium confidence">
            <a:extLst>
              <a:ext uri="{FF2B5EF4-FFF2-40B4-BE49-F238E27FC236}">
                <a16:creationId xmlns:a16="http://schemas.microsoft.com/office/drawing/2014/main" id="{07826700-FD18-DFAF-0797-92811D26EA7B}"/>
              </a:ext>
            </a:extLst>
          </p:cNvPr>
          <p:cNvPicPr>
            <a:picLocks noChangeAspect="1"/>
          </p:cNvPicPr>
          <p:nvPr/>
        </p:nvPicPr>
        <p:blipFill>
          <a:blip r:embed="rId3"/>
          <a:stretch>
            <a:fillRect/>
          </a:stretch>
        </p:blipFill>
        <p:spPr>
          <a:xfrm>
            <a:off x="6887303" y="156790"/>
            <a:ext cx="4513394" cy="3181943"/>
          </a:xfrm>
          <a:prstGeom prst="rect">
            <a:avLst/>
          </a:prstGeom>
        </p:spPr>
      </p:pic>
    </p:spTree>
    <p:extLst>
      <p:ext uri="{BB962C8B-B14F-4D97-AF65-F5344CB8AC3E}">
        <p14:creationId xmlns:p14="http://schemas.microsoft.com/office/powerpoint/2010/main" val="3414711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A723188-6623-269E-8060-D2CD9E71C94B}"/>
              </a:ext>
            </a:extLst>
          </p:cNvPr>
          <p:cNvSpPr>
            <a:spLocks noGrp="1"/>
          </p:cNvSpPr>
          <p:nvPr>
            <p:ph type="title"/>
          </p:nvPr>
        </p:nvSpPr>
        <p:spPr>
          <a:xfrm>
            <a:off x="621792" y="1161288"/>
            <a:ext cx="3602736" cy="4526280"/>
          </a:xfrm>
        </p:spPr>
        <p:txBody>
          <a:bodyPr>
            <a:normAutofit/>
          </a:bodyPr>
          <a:lstStyle/>
          <a:p>
            <a:r>
              <a:rPr lang="en-US"/>
              <a:t>Key Takeaways</a:t>
            </a:r>
            <a:endParaRPr lang="en-US" dirty="0"/>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Content Placeholder 2">
            <a:extLst>
              <a:ext uri="{FF2B5EF4-FFF2-40B4-BE49-F238E27FC236}">
                <a16:creationId xmlns:a16="http://schemas.microsoft.com/office/drawing/2014/main" id="{09EE5BEC-7F4D-D1EE-FA52-1D3A7186D323}"/>
              </a:ext>
            </a:extLst>
          </p:cNvPr>
          <p:cNvSpPr>
            <a:spLocks noGrp="1"/>
          </p:cNvSpPr>
          <p:nvPr>
            <p:ph idx="1"/>
          </p:nvPr>
        </p:nvSpPr>
        <p:spPr>
          <a:xfrm>
            <a:off x="5434149" y="932688"/>
            <a:ext cx="5916603" cy="4992624"/>
          </a:xfrm>
        </p:spPr>
        <p:txBody>
          <a:bodyPr anchor="ctr">
            <a:normAutofit/>
          </a:bodyPr>
          <a:lstStyle/>
          <a:p>
            <a:r>
              <a:rPr lang="en-US" sz="2000"/>
              <a:t>Overall, while the two datasets vary in scale and focus, the neighborhoods that rank high in violation rates are generally consistent across both datasets</a:t>
            </a:r>
          </a:p>
          <a:p>
            <a:r>
              <a:rPr lang="en-US" sz="2000"/>
              <a:t>The higher rates of violations in neighborhoods with fewer properties like Mission Hill suggest a higher risk of violations per property, which could be indicative of deeper underlying issues such as socio-economic factors or zoning regulations.</a:t>
            </a:r>
          </a:p>
          <a:p>
            <a:r>
              <a:rPr lang="en-US" sz="2000"/>
              <a:t>This property analysis also shows that violation rates do not necessarily correlate directly with the number of properties.</a:t>
            </a:r>
          </a:p>
          <a:p>
            <a:endParaRPr lang="en-US" sz="2000"/>
          </a:p>
        </p:txBody>
      </p:sp>
    </p:spTree>
    <p:extLst>
      <p:ext uri="{BB962C8B-B14F-4D97-AF65-F5344CB8AC3E}">
        <p14:creationId xmlns:p14="http://schemas.microsoft.com/office/powerpoint/2010/main" val="2183611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E85D4A-8E84-DA88-31B3-146402E64E53}"/>
              </a:ext>
            </a:extLst>
          </p:cNvPr>
          <p:cNvSpPr>
            <a:spLocks noGrp="1"/>
          </p:cNvSpPr>
          <p:nvPr>
            <p:ph type="title"/>
          </p:nvPr>
        </p:nvSpPr>
        <p:spPr>
          <a:xfrm>
            <a:off x="841248" y="251312"/>
            <a:ext cx="10506456" cy="1010264"/>
          </a:xfrm>
        </p:spPr>
        <p:txBody>
          <a:bodyPr anchor="ctr">
            <a:normAutofit/>
          </a:bodyPr>
          <a:lstStyle/>
          <a:p>
            <a:r>
              <a:rPr lang="en-US"/>
              <a:t>Economic Influences on Violations</a:t>
            </a:r>
            <a:endParaRPr lang="en-US" dirty="0"/>
          </a:p>
        </p:txBody>
      </p:sp>
      <p:sp>
        <p:nvSpPr>
          <p:cNvPr id="23" name="Rectangle 22">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24">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7" name="Content Placeholder 2">
            <a:extLst>
              <a:ext uri="{FF2B5EF4-FFF2-40B4-BE49-F238E27FC236}">
                <a16:creationId xmlns:a16="http://schemas.microsoft.com/office/drawing/2014/main" id="{3D0F47BA-3855-13AF-7B1E-13FCB9648590}"/>
              </a:ext>
            </a:extLst>
          </p:cNvPr>
          <p:cNvGraphicFramePr>
            <a:graphicFrameLocks noGrp="1"/>
          </p:cNvGraphicFramePr>
          <p:nvPr>
            <p:ph idx="1"/>
            <p:extLst>
              <p:ext uri="{D42A27DB-BD31-4B8C-83A1-F6EECF244321}">
                <p14:modId xmlns:p14="http://schemas.microsoft.com/office/powerpoint/2010/main" val="2749206594"/>
              </p:ext>
            </p:extLst>
          </p:nvPr>
        </p:nvGraphicFramePr>
        <p:xfrm>
          <a:off x="838200" y="1650222"/>
          <a:ext cx="10506456" cy="458494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108738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8" name="Rectangle 37">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90C9475-54F4-FBF3-1FEA-05B3BBD89DFC}"/>
              </a:ext>
            </a:extLst>
          </p:cNvPr>
          <p:cNvSpPr>
            <a:spLocks noGrp="1"/>
          </p:cNvSpPr>
          <p:nvPr>
            <p:ph type="title"/>
          </p:nvPr>
        </p:nvSpPr>
        <p:spPr>
          <a:xfrm>
            <a:off x="841246" y="978619"/>
            <a:ext cx="5991244" cy="1106424"/>
          </a:xfrm>
        </p:spPr>
        <p:txBody>
          <a:bodyPr>
            <a:normAutofit/>
          </a:bodyPr>
          <a:lstStyle/>
          <a:p>
            <a:r>
              <a:rPr lang="en-US" sz="3200"/>
              <a:t>Insight 9: Rent Index vs. Violation Frequency</a:t>
            </a:r>
          </a:p>
        </p:txBody>
      </p:sp>
      <p:sp>
        <p:nvSpPr>
          <p:cNvPr id="40" name="Rectangle 39">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4F5ED5E-CE77-77BC-44D1-38FB235B6F06}"/>
              </a:ext>
            </a:extLst>
          </p:cNvPr>
          <p:cNvSpPr>
            <a:spLocks noGrp="1"/>
          </p:cNvSpPr>
          <p:nvPr>
            <p:ph idx="1"/>
          </p:nvPr>
        </p:nvSpPr>
        <p:spPr>
          <a:xfrm>
            <a:off x="841248" y="2252870"/>
            <a:ext cx="5993892" cy="3560251"/>
          </a:xfrm>
        </p:spPr>
        <p:txBody>
          <a:bodyPr>
            <a:normAutofit lnSpcReduction="10000"/>
          </a:bodyPr>
          <a:lstStyle/>
          <a:p>
            <a:pPr>
              <a:lnSpc>
                <a:spcPct val="100000"/>
              </a:lnSpc>
            </a:pPr>
            <a:r>
              <a:rPr lang="en-US" sz="1100" b="1" dirty="0"/>
              <a:t>Rental Index:</a:t>
            </a:r>
          </a:p>
          <a:p>
            <a:pPr marL="457200" lvl="1" indent="0">
              <a:lnSpc>
                <a:spcPct val="100000"/>
              </a:lnSpc>
              <a:buNone/>
            </a:pPr>
            <a:r>
              <a:rPr lang="en-US" sz="1100" dirty="0"/>
              <a:t>Zillow’s Observed Rent Index (ZORI) serves as our proxy for housing quality. It is a weighted average designed to reflect the rents of all properties in the market, smoothing out the extreme values.</a:t>
            </a:r>
          </a:p>
          <a:p>
            <a:pPr>
              <a:lnSpc>
                <a:spcPct val="100000"/>
              </a:lnSpc>
            </a:pPr>
            <a:r>
              <a:rPr lang="en-US" sz="1100" b="1" dirty="0"/>
              <a:t>Violation Frequency:</a:t>
            </a:r>
          </a:p>
          <a:p>
            <a:pPr marL="457200" lvl="1" indent="0">
              <a:lnSpc>
                <a:spcPct val="100000"/>
              </a:lnSpc>
              <a:buNone/>
            </a:pPr>
            <a:r>
              <a:rPr lang="en-US" sz="1100" dirty="0"/>
              <a:t>Violation frequency was calculated per 1,000 residential units to ensure comparability across zip codes with varying numbers of residential properties.</a:t>
            </a:r>
          </a:p>
          <a:p>
            <a:pPr>
              <a:lnSpc>
                <a:spcPct val="100000"/>
              </a:lnSpc>
            </a:pPr>
            <a:r>
              <a:rPr lang="en-US" sz="1100" b="1" dirty="0"/>
              <a:t>Linear Regression Findings:</a:t>
            </a:r>
          </a:p>
          <a:p>
            <a:pPr marL="457200" lvl="1" indent="0">
              <a:lnSpc>
                <a:spcPct val="100000"/>
              </a:lnSpc>
              <a:buNone/>
            </a:pPr>
            <a:r>
              <a:rPr lang="en-US" sz="1100" dirty="0"/>
              <a:t>Our linear regression model, displayed on the graph, reveals a downward trend line. This negative slope indicates that as ZORI increases, suggesting higher rents and potentially better housing quality, the frequency of violations per 1,000 units tends to decrease.</a:t>
            </a:r>
          </a:p>
          <a:p>
            <a:pPr>
              <a:lnSpc>
                <a:spcPct val="100000"/>
              </a:lnSpc>
            </a:pPr>
            <a:r>
              <a:rPr lang="en-US" sz="1100" b="1" dirty="0"/>
              <a:t>Statistical Interpretation:</a:t>
            </a:r>
          </a:p>
          <a:p>
            <a:pPr marL="457200" lvl="1" indent="0">
              <a:lnSpc>
                <a:spcPct val="100000"/>
              </a:lnSpc>
              <a:buNone/>
            </a:pPr>
            <a:r>
              <a:rPr lang="en-US" sz="1100" dirty="0"/>
              <a:t>While the overall trend supports our hypothesis, the presence of outliers signifies the influence of additional factors. Some high-rent districts still experience a notable number of violations, indicating that high rent alone isn't a blanket deterrent to violations.</a:t>
            </a:r>
          </a:p>
        </p:txBody>
      </p:sp>
      <p:pic>
        <p:nvPicPr>
          <p:cNvPr id="4" name="图片 1" descr="图表, 散点图&#10;&#10;描述已自动生成">
            <a:extLst>
              <a:ext uri="{FF2B5EF4-FFF2-40B4-BE49-F238E27FC236}">
                <a16:creationId xmlns:a16="http://schemas.microsoft.com/office/drawing/2014/main" id="{9161C069-6E2C-9751-4FC0-4F184CF62A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679814" y="2072580"/>
            <a:ext cx="4097657" cy="2612256"/>
          </a:xfrm>
          <a:prstGeom prst="rect">
            <a:avLst/>
          </a:prstGeom>
          <a:noFill/>
        </p:spPr>
      </p:pic>
    </p:spTree>
    <p:extLst>
      <p:ext uri="{BB962C8B-B14F-4D97-AF65-F5344CB8AC3E}">
        <p14:creationId xmlns:p14="http://schemas.microsoft.com/office/powerpoint/2010/main" val="1963198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DF40726-9B19-4165-9C26-757D16E19E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84314A97-3858-F2FA-EAB8-9456CF528BDC}"/>
              </a:ext>
            </a:extLst>
          </p:cNvPr>
          <p:cNvSpPr>
            <a:spLocks noGrp="1"/>
          </p:cNvSpPr>
          <p:nvPr>
            <p:ph type="title"/>
          </p:nvPr>
        </p:nvSpPr>
        <p:spPr>
          <a:xfrm>
            <a:off x="612647" y="1078992"/>
            <a:ext cx="4434137" cy="1865376"/>
          </a:xfrm>
        </p:spPr>
        <p:txBody>
          <a:bodyPr anchor="t">
            <a:normAutofit/>
          </a:bodyPr>
          <a:lstStyle/>
          <a:p>
            <a:r>
              <a:rPr lang="en-US" sz="3100" dirty="0"/>
              <a:t>Insight 10: </a:t>
            </a:r>
            <a:br>
              <a:rPr lang="en-US" sz="3100" dirty="0"/>
            </a:br>
            <a:r>
              <a:rPr lang="en-US" sz="3100" dirty="0"/>
              <a:t>Household Income vs. Violation Frequency</a:t>
            </a:r>
          </a:p>
        </p:txBody>
      </p:sp>
      <p:sp>
        <p:nvSpPr>
          <p:cNvPr id="3" name="Content Placeholder 2">
            <a:extLst>
              <a:ext uri="{FF2B5EF4-FFF2-40B4-BE49-F238E27FC236}">
                <a16:creationId xmlns:a16="http://schemas.microsoft.com/office/drawing/2014/main" id="{1623CCBB-98EE-3DB1-2E12-3445C6B625F4}"/>
              </a:ext>
            </a:extLst>
          </p:cNvPr>
          <p:cNvSpPr>
            <a:spLocks noGrp="1"/>
          </p:cNvSpPr>
          <p:nvPr>
            <p:ph idx="1"/>
          </p:nvPr>
        </p:nvSpPr>
        <p:spPr>
          <a:xfrm>
            <a:off x="5340096" y="1078991"/>
            <a:ext cx="6007608" cy="5051638"/>
          </a:xfrm>
        </p:spPr>
        <p:txBody>
          <a:bodyPr>
            <a:normAutofit/>
          </a:bodyPr>
          <a:lstStyle/>
          <a:p>
            <a:pPr>
              <a:lnSpc>
                <a:spcPct val="100000"/>
              </a:lnSpc>
            </a:pPr>
            <a:r>
              <a:rPr lang="en-US" sz="1500" dirty="0"/>
              <a:t>Next, we used the median household income data from </a:t>
            </a:r>
            <a:r>
              <a:rPr lang="en-US" sz="1500" dirty="0" err="1"/>
              <a:t>incomebyzipcode.com</a:t>
            </a:r>
            <a:r>
              <a:rPr lang="en-US" sz="1500" dirty="0"/>
              <a:t> to construct a socio-economic profile for each ZIP code. We then juxtapose this data with violation frequencies to investigate potential economic disparities.</a:t>
            </a:r>
          </a:p>
          <a:p>
            <a:pPr>
              <a:lnSpc>
                <a:spcPct val="100000"/>
              </a:lnSpc>
            </a:pPr>
            <a:r>
              <a:rPr lang="en-US" sz="1500" dirty="0"/>
              <a:t>Regression Analysis Insights:</a:t>
            </a:r>
          </a:p>
          <a:p>
            <a:pPr marL="457200" lvl="1" indent="0">
              <a:lnSpc>
                <a:spcPct val="100000"/>
              </a:lnSpc>
              <a:buNone/>
            </a:pPr>
            <a:r>
              <a:rPr lang="en-US" sz="1500" dirty="0"/>
              <a:t>The linear regression model depicted in the accompanying graph demonstrates a clear negative correlation. As median household incomes rise, the frequency of housing violations per 1,000 units declines. The slope of our regression line is negative, and most data points fall close to this line, indicating a strong relationship between income levels and housing violation frequencies."</a:t>
            </a:r>
          </a:p>
          <a:p>
            <a:pPr>
              <a:lnSpc>
                <a:spcPct val="100000"/>
              </a:lnSpc>
            </a:pPr>
            <a:r>
              <a:rPr lang="en-US" sz="1500" dirty="0"/>
              <a:t>Contextual Analysis:</a:t>
            </a:r>
          </a:p>
          <a:p>
            <a:pPr marL="457200" lvl="1" indent="0">
              <a:lnSpc>
                <a:spcPct val="100000"/>
              </a:lnSpc>
              <a:buNone/>
            </a:pPr>
            <a:r>
              <a:rPr lang="en-US" sz="1500" dirty="0"/>
              <a:t>This inverse relationship may be indicative of higher-income households having more resources for property upkeep and adherence to housing regulations, thereby reducing the likelihood of incurring violations. </a:t>
            </a:r>
          </a:p>
          <a:p>
            <a:pPr marL="457200" lvl="1" indent="0">
              <a:lnSpc>
                <a:spcPct val="100000"/>
              </a:lnSpc>
              <a:buNone/>
            </a:pPr>
            <a:r>
              <a:rPr lang="en-US" sz="1500" dirty="0"/>
              <a:t>Nonetheless, the trend's outliers suggest that income is not the sole determinant of housing conditions.</a:t>
            </a:r>
          </a:p>
        </p:txBody>
      </p:sp>
      <p:sp>
        <p:nvSpPr>
          <p:cNvPr id="11" name="Rectangle 10">
            <a:extLst>
              <a:ext uri="{FF2B5EF4-FFF2-40B4-BE49-F238E27FC236}">
                <a16:creationId xmlns:a16="http://schemas.microsoft.com/office/drawing/2014/main" id="{21B3977D-00DD-E3F0-9E7E-2330CBFDF8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3" descr="图表, 散点图&#10;&#10;描述已自动生成">
            <a:extLst>
              <a:ext uri="{FF2B5EF4-FFF2-40B4-BE49-F238E27FC236}">
                <a16:creationId xmlns:a16="http://schemas.microsoft.com/office/drawing/2014/main" id="{5B36D4FB-E62A-C95A-D114-CD91A1FE469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3517" y="3132759"/>
            <a:ext cx="4705596" cy="2997870"/>
          </a:xfrm>
          <a:prstGeom prst="rect">
            <a:avLst/>
          </a:prstGeom>
          <a:noFill/>
          <a:ln>
            <a:noFill/>
          </a:ln>
        </p:spPr>
      </p:pic>
    </p:spTree>
    <p:extLst>
      <p:ext uri="{BB962C8B-B14F-4D97-AF65-F5344CB8AC3E}">
        <p14:creationId xmlns:p14="http://schemas.microsoft.com/office/powerpoint/2010/main" val="19258974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9A9DA9-7DC8-488B-A882-123947B0F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6838569"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DDFAA0-2B1A-1E20-2ECB-EA73FB4F357B}"/>
              </a:ext>
            </a:extLst>
          </p:cNvPr>
          <p:cNvSpPr>
            <a:spLocks noGrp="1"/>
          </p:cNvSpPr>
          <p:nvPr>
            <p:ph type="title"/>
          </p:nvPr>
        </p:nvSpPr>
        <p:spPr>
          <a:xfrm>
            <a:off x="841246" y="978619"/>
            <a:ext cx="5991244" cy="1106424"/>
          </a:xfrm>
        </p:spPr>
        <p:txBody>
          <a:bodyPr>
            <a:normAutofit/>
          </a:bodyPr>
          <a:lstStyle/>
          <a:p>
            <a:r>
              <a:rPr lang="en-US" sz="3200" dirty="0"/>
              <a:t>Insight 11: Income to Rent Ratio vs. Violations</a:t>
            </a:r>
          </a:p>
        </p:txBody>
      </p:sp>
      <p:sp>
        <p:nvSpPr>
          <p:cNvPr id="13" name="Rectangle 12">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1300"/>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8" y="2093976"/>
            <a:ext cx="5846683"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5C3B6C20-FD38-4147-C89C-64007E44C9FD}"/>
              </a:ext>
            </a:extLst>
          </p:cNvPr>
          <p:cNvSpPr>
            <a:spLocks noGrp="1"/>
          </p:cNvSpPr>
          <p:nvPr>
            <p:ph idx="1"/>
          </p:nvPr>
        </p:nvSpPr>
        <p:spPr>
          <a:xfrm>
            <a:off x="841248" y="2252870"/>
            <a:ext cx="5993892" cy="3560251"/>
          </a:xfrm>
        </p:spPr>
        <p:txBody>
          <a:bodyPr>
            <a:normAutofit lnSpcReduction="10000"/>
          </a:bodyPr>
          <a:lstStyle/>
          <a:p>
            <a:pPr>
              <a:lnSpc>
                <a:spcPct val="100000"/>
              </a:lnSpc>
            </a:pPr>
            <a:r>
              <a:rPr lang="en-US" sz="1400" dirty="0"/>
              <a:t>Delving deeper, beyond absolute income levels, we examined the proportion of income that households allocate towards rent, hypothesizing that a lower income-to-rent ratio may correspond to a lesser likelihood of housing violations, reflecting better living conditions and maintenance capacity.</a:t>
            </a:r>
          </a:p>
          <a:p>
            <a:pPr>
              <a:lnSpc>
                <a:spcPct val="100000"/>
              </a:lnSpc>
            </a:pPr>
            <a:r>
              <a:rPr lang="en-US" sz="1400" dirty="0"/>
              <a:t>Our regression model indicates a positive slope, suggesting that as the proportion of income spent on rent decreases, the frequency of violations per 1,000 units also diminishes. </a:t>
            </a:r>
          </a:p>
          <a:p>
            <a:pPr>
              <a:lnSpc>
                <a:spcPct val="100000"/>
              </a:lnSpc>
            </a:pPr>
            <a:r>
              <a:rPr lang="en-US" sz="1400" dirty="0"/>
              <a:t>This relationship, while present, is not as pronounced as the income-violation correlation, signaling that affordability plays a role, but its influence is subtler.</a:t>
            </a:r>
          </a:p>
          <a:p>
            <a:pPr>
              <a:lnSpc>
                <a:spcPct val="100000"/>
              </a:lnSpc>
            </a:pPr>
            <a:r>
              <a:rPr lang="en-US" sz="1400" dirty="0"/>
              <a:t>A lower income-to-rent ratio may indicate more disposable income for home maintenance and investment in living conditions, which could contribute to compliance with building standards. However, the modest slope of the trend line and the variability among data points remind us that affordability is one piece of a larger puzzle.</a:t>
            </a:r>
          </a:p>
        </p:txBody>
      </p:sp>
      <p:pic>
        <p:nvPicPr>
          <p:cNvPr id="4" name="图片 4" descr="图表, 散点图&#10;&#10;描述已自动生成">
            <a:extLst>
              <a:ext uri="{FF2B5EF4-FFF2-40B4-BE49-F238E27FC236}">
                <a16:creationId xmlns:a16="http://schemas.microsoft.com/office/drawing/2014/main" id="{0CF7C967-BCA7-ADA6-5449-79C9F0AD03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451214" y="1976857"/>
            <a:ext cx="4406978" cy="2809448"/>
          </a:xfrm>
          <a:prstGeom prst="rect">
            <a:avLst/>
          </a:prstGeom>
          <a:noFill/>
        </p:spPr>
      </p:pic>
    </p:spTree>
    <p:extLst>
      <p:ext uri="{BB962C8B-B14F-4D97-AF65-F5344CB8AC3E}">
        <p14:creationId xmlns:p14="http://schemas.microsoft.com/office/powerpoint/2010/main" val="3091357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DA7946E-5A95-E34F-A67C-8DF017D46D4F}"/>
              </a:ext>
            </a:extLst>
          </p:cNvPr>
          <p:cNvSpPr>
            <a:spLocks noGrp="1"/>
          </p:cNvSpPr>
          <p:nvPr>
            <p:ph type="title"/>
          </p:nvPr>
        </p:nvSpPr>
        <p:spPr>
          <a:xfrm>
            <a:off x="621792" y="1161288"/>
            <a:ext cx="3602736" cy="4526280"/>
          </a:xfrm>
        </p:spPr>
        <p:txBody>
          <a:bodyPr>
            <a:normAutofit/>
          </a:bodyPr>
          <a:lstStyle/>
          <a:p>
            <a:r>
              <a:rPr lang="en-US" dirty="0"/>
              <a:t>Economic Influence Takeaways</a:t>
            </a:r>
          </a:p>
        </p:txBody>
      </p:sp>
      <p:sp>
        <p:nvSpPr>
          <p:cNvPr id="14" name="Rectangle 13">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B411A9D-1E8D-90FB-A6B4-654B8E9AF40E}"/>
              </a:ext>
            </a:extLst>
          </p:cNvPr>
          <p:cNvSpPr>
            <a:spLocks noGrp="1"/>
          </p:cNvSpPr>
          <p:nvPr>
            <p:ph idx="1"/>
          </p:nvPr>
        </p:nvSpPr>
        <p:spPr>
          <a:xfrm>
            <a:off x="5099572" y="831225"/>
            <a:ext cx="6470636" cy="5195550"/>
          </a:xfrm>
        </p:spPr>
        <p:txBody>
          <a:bodyPr anchor="ctr">
            <a:normAutofit lnSpcReduction="10000"/>
          </a:bodyPr>
          <a:lstStyle/>
          <a:p>
            <a:pPr>
              <a:lnSpc>
                <a:spcPct val="100000"/>
              </a:lnSpc>
              <a:buFont typeface="Wingdings" pitchFamily="2" charset="2"/>
              <a:buChar char="v"/>
            </a:pPr>
            <a:r>
              <a:rPr lang="en-US" sz="1600" dirty="0"/>
              <a:t>Key Insights:</a:t>
            </a:r>
          </a:p>
          <a:p>
            <a:pPr lvl="1">
              <a:lnSpc>
                <a:spcPct val="100000"/>
              </a:lnSpc>
            </a:pPr>
            <a:r>
              <a:rPr lang="en-US" sz="1600" dirty="0"/>
              <a:t>Areas with higher Rent Index values, reflecting higher rents, generally report fewer violations per 1,000 units, suggesting better housing quality and maintenance.</a:t>
            </a:r>
          </a:p>
          <a:p>
            <a:pPr lvl="1">
              <a:lnSpc>
                <a:spcPct val="100000"/>
              </a:lnSpc>
            </a:pPr>
            <a:r>
              <a:rPr lang="en-US" sz="1600" dirty="0"/>
              <a:t>Higher household incomes are associated with lower rates of violations, indicating that economic prosperity could translate into improved housing conditions and compliance.</a:t>
            </a:r>
          </a:p>
          <a:p>
            <a:pPr lvl="1">
              <a:lnSpc>
                <a:spcPct val="100000"/>
              </a:lnSpc>
            </a:pPr>
            <a:r>
              <a:rPr lang="en-US" sz="1600" dirty="0"/>
              <a:t>The Income to Rent Ratio, while less pronounced, still underscores the importance of affordability and disposable income in the context of housing quality.</a:t>
            </a:r>
          </a:p>
          <a:p>
            <a:pPr>
              <a:lnSpc>
                <a:spcPct val="100000"/>
              </a:lnSpc>
              <a:buFont typeface="Wingdings" pitchFamily="2" charset="2"/>
              <a:buChar char="v"/>
            </a:pPr>
            <a:r>
              <a:rPr lang="en-US" sz="1600" dirty="0"/>
              <a:t>Policy Implications:</a:t>
            </a:r>
          </a:p>
          <a:p>
            <a:pPr lvl="1">
              <a:lnSpc>
                <a:spcPct val="100000"/>
              </a:lnSpc>
            </a:pPr>
            <a:r>
              <a:rPr lang="en-US" sz="1600" dirty="0"/>
              <a:t>The data informs us that interventions aimed at improving housing conditions and reducing violations should be socio-economically sensitive, targeting not just the physical infrastructures but also the economic realities of residents.</a:t>
            </a:r>
          </a:p>
          <a:p>
            <a:pPr lvl="1">
              <a:lnSpc>
                <a:spcPct val="100000"/>
              </a:lnSpc>
            </a:pPr>
            <a:r>
              <a:rPr lang="en-US" sz="1600" dirty="0"/>
              <a:t>Policies could include targeted subsidies for housing maintenance in lower-income areas, incentives for landlords to improve property conditions, and community-based initiatives to raise awareness about housing standards.</a:t>
            </a:r>
          </a:p>
        </p:txBody>
      </p:sp>
    </p:spTree>
    <p:extLst>
      <p:ext uri="{BB962C8B-B14F-4D97-AF65-F5344CB8AC3E}">
        <p14:creationId xmlns:p14="http://schemas.microsoft.com/office/powerpoint/2010/main" val="21239526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7C386-504E-152B-1BD5-CC39EEAB989D}"/>
              </a:ext>
            </a:extLst>
          </p:cNvPr>
          <p:cNvSpPr>
            <a:spLocks noGrp="1"/>
          </p:cNvSpPr>
          <p:nvPr>
            <p:ph type="title"/>
          </p:nvPr>
        </p:nvSpPr>
        <p:spPr/>
        <p:txBody>
          <a:bodyPr>
            <a:normAutofit/>
          </a:bodyPr>
          <a:lstStyle/>
          <a:p>
            <a:r>
              <a:rPr lang="en-US" sz="3600" dirty="0"/>
              <a:t>Analytical Approach and Methodologies</a:t>
            </a:r>
          </a:p>
        </p:txBody>
      </p:sp>
      <p:sp>
        <p:nvSpPr>
          <p:cNvPr id="3" name="Content Placeholder 2">
            <a:extLst>
              <a:ext uri="{FF2B5EF4-FFF2-40B4-BE49-F238E27FC236}">
                <a16:creationId xmlns:a16="http://schemas.microsoft.com/office/drawing/2014/main" id="{863A7D26-3CD7-7332-818C-C0920EF69BE7}"/>
              </a:ext>
            </a:extLst>
          </p:cNvPr>
          <p:cNvSpPr>
            <a:spLocks noGrp="1"/>
          </p:cNvSpPr>
          <p:nvPr>
            <p:ph idx="1"/>
          </p:nvPr>
        </p:nvSpPr>
        <p:spPr>
          <a:xfrm>
            <a:off x="794811" y="2306619"/>
            <a:ext cx="10602378" cy="4002741"/>
          </a:xfrm>
        </p:spPr>
        <p:txBody>
          <a:bodyPr>
            <a:normAutofit fontScale="92500" lnSpcReduction="10000"/>
          </a:bodyPr>
          <a:lstStyle/>
          <a:p>
            <a:pPr>
              <a:lnSpc>
                <a:spcPct val="100000"/>
              </a:lnSpc>
            </a:pPr>
            <a:r>
              <a:rPr lang="en-US" sz="1700" b="1" i="1" dirty="0"/>
              <a:t>Analytical Techniques Used:</a:t>
            </a:r>
          </a:p>
          <a:p>
            <a:pPr lvl="1">
              <a:lnSpc>
                <a:spcPct val="100000"/>
              </a:lnSpc>
            </a:pPr>
            <a:r>
              <a:rPr lang="en-US" sz="1700" u="sng" dirty="0"/>
              <a:t>Descriptive Analytics</a:t>
            </a:r>
            <a:r>
              <a:rPr lang="en-US" sz="1700" dirty="0"/>
              <a:t>: Initial exploration of data through summary statistics to understand the distribution and central tendencies of violation incidents.</a:t>
            </a:r>
          </a:p>
          <a:p>
            <a:pPr lvl="1">
              <a:lnSpc>
                <a:spcPct val="100000"/>
              </a:lnSpc>
            </a:pPr>
            <a:r>
              <a:rPr lang="en-US" sz="1700" u="sng" dirty="0"/>
              <a:t>Geospatial Analysis</a:t>
            </a:r>
            <a:r>
              <a:rPr lang="en-US" sz="1700" dirty="0"/>
              <a:t>: Utilizing geographic data to create heatmaps and location-based insights, which help visualize the concentration of violations across different neighborhoods.</a:t>
            </a:r>
          </a:p>
          <a:p>
            <a:pPr lvl="1">
              <a:lnSpc>
                <a:spcPct val="100000"/>
              </a:lnSpc>
            </a:pPr>
            <a:r>
              <a:rPr lang="en-US" sz="1700" u="sng" dirty="0"/>
              <a:t>Trend Analysis</a:t>
            </a:r>
            <a:r>
              <a:rPr lang="en-US" sz="1700" dirty="0"/>
              <a:t>: Examining data over time to identify patterns or changes in the frequency of violations, which could indicate the effectiveness of policies or shifts in compliance behavior.</a:t>
            </a:r>
          </a:p>
          <a:p>
            <a:pPr lvl="1">
              <a:lnSpc>
                <a:spcPct val="100000"/>
              </a:lnSpc>
            </a:pPr>
            <a:r>
              <a:rPr lang="en-US" sz="1700" u="sng" dirty="0"/>
              <a:t>Clustering Analysis</a:t>
            </a:r>
            <a:r>
              <a:rPr lang="en-US" sz="1700" dirty="0"/>
              <a:t>: Applying machine learning method to group categorical data. </a:t>
            </a:r>
          </a:p>
          <a:p>
            <a:pPr>
              <a:lnSpc>
                <a:spcPct val="100000"/>
              </a:lnSpc>
            </a:pPr>
            <a:r>
              <a:rPr lang="en-US" sz="1700" b="1" i="1" dirty="0"/>
              <a:t>Visualization Tools Employed:</a:t>
            </a:r>
          </a:p>
          <a:p>
            <a:pPr lvl="1">
              <a:lnSpc>
                <a:spcPct val="100000"/>
              </a:lnSpc>
            </a:pPr>
            <a:r>
              <a:rPr lang="en-US" sz="1700" u="sng" dirty="0"/>
              <a:t>Heatmaps</a:t>
            </a:r>
            <a:r>
              <a:rPr lang="en-US" sz="1700" dirty="0"/>
              <a:t>: Used to identify high-density areas of violations and understand geographical distributions.</a:t>
            </a:r>
          </a:p>
          <a:p>
            <a:pPr lvl="1">
              <a:lnSpc>
                <a:spcPct val="100000"/>
              </a:lnSpc>
            </a:pPr>
            <a:r>
              <a:rPr lang="en-US" sz="1700" u="sng" dirty="0"/>
              <a:t>Bar Graphs and Pie Charts</a:t>
            </a:r>
            <a:r>
              <a:rPr lang="en-US" sz="1700" dirty="0"/>
              <a:t>: Employed to present categorical data, such as the most common types of violations and the distribution across various streets and neighborhoods.</a:t>
            </a:r>
          </a:p>
          <a:p>
            <a:pPr lvl="1">
              <a:lnSpc>
                <a:spcPct val="100000"/>
              </a:lnSpc>
            </a:pPr>
            <a:r>
              <a:rPr lang="en-US" sz="1700" u="sng" dirty="0"/>
              <a:t>Python Libraries</a:t>
            </a:r>
            <a:r>
              <a:rPr lang="en-US" sz="1700" dirty="0"/>
              <a:t>: Pandas for data manipulation, Folium for creating interactive maps, Matplotlib, and Seaborn for generating static visualizations, and etc.</a:t>
            </a:r>
          </a:p>
          <a:p>
            <a:pPr>
              <a:lnSpc>
                <a:spcPct val="100000"/>
              </a:lnSpc>
            </a:pPr>
            <a:endParaRPr lang="en-US" sz="1700" dirty="0"/>
          </a:p>
          <a:p>
            <a:endParaRPr lang="en-US" dirty="0"/>
          </a:p>
        </p:txBody>
      </p:sp>
    </p:spTree>
    <p:extLst>
      <p:ext uri="{BB962C8B-B14F-4D97-AF65-F5344CB8AC3E}">
        <p14:creationId xmlns:p14="http://schemas.microsoft.com/office/powerpoint/2010/main" val="15737227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4" name="Rectangle 33">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Freeform: Shape 26">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6" name="Freeform: Shape 28">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97AC534-C0D8-2FC4-8395-215545717A37}"/>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Q &amp; A</a:t>
            </a:r>
          </a:p>
        </p:txBody>
      </p:sp>
      <p:sp>
        <p:nvSpPr>
          <p:cNvPr id="31" name="Rectangle 30">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183902"/>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80222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D06CE56-3881-4ADA-8CEF-D18B02C24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79F3C543-62EC-4433-9C93-A2CD8764E9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chemeClr val="tx2">
                <a:lumMod val="10000"/>
                <a:lumOff val="90000"/>
              </a:schemeClr>
            </a:solidFill>
          </a:ln>
          <a:effectLst>
            <a:outerShdw blurRad="63500" sx="102000" sy="102000" algn="ctr" rotWithShape="0">
              <a:schemeClr val="bg1">
                <a:lumMod val="8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0" name="Freeform: Shape 29">
            <a:extLst>
              <a:ext uri="{FF2B5EF4-FFF2-40B4-BE49-F238E27FC236}">
                <a16:creationId xmlns:a16="http://schemas.microsoft.com/office/drawing/2014/main" id="{9C45F024-2468-4D8A-9E11-BB2B1E0A3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7CCE8C-4069-DF86-428A-175BF63DE194}"/>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a:t>Thanks for watching!</a:t>
            </a:r>
          </a:p>
        </p:txBody>
      </p:sp>
      <p:sp>
        <p:nvSpPr>
          <p:cNvPr id="32" name="Rectangle 31">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183902"/>
            <a:ext cx="4754880" cy="274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2430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D6FBB9D-1CAA-4D05-AB33-BABDFE17B8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Rectangle 27">
            <a:extLst>
              <a:ext uri="{FF2B5EF4-FFF2-40B4-BE49-F238E27FC236}">
                <a16:creationId xmlns:a16="http://schemas.microsoft.com/office/drawing/2014/main" id="{04727B71-B4B6-4823-80A1-68C40B475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 name="Rectangle 29">
            <a:extLst>
              <a:ext uri="{FF2B5EF4-FFF2-40B4-BE49-F238E27FC236}">
                <a16:creationId xmlns:a16="http://schemas.microsoft.com/office/drawing/2014/main" id="{79A6DB05-9FB5-4B07-8675-74C23D4FD8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87352"/>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2" name="Rectangle 31">
            <a:extLst>
              <a:ext uri="{FF2B5EF4-FFF2-40B4-BE49-F238E27FC236}">
                <a16:creationId xmlns:a16="http://schemas.microsoft.com/office/drawing/2014/main" id="{81E1224E-6618-482E-BE87-321A7FC1CD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1DBC98A-F280-D614-47C6-148B06FC046B}"/>
              </a:ext>
            </a:extLst>
          </p:cNvPr>
          <p:cNvSpPr>
            <a:spLocks noGrp="1"/>
          </p:cNvSpPr>
          <p:nvPr>
            <p:ph type="title"/>
          </p:nvPr>
        </p:nvSpPr>
        <p:spPr>
          <a:xfrm>
            <a:off x="659234" y="957447"/>
            <a:ext cx="3383280" cy="4943105"/>
          </a:xfrm>
        </p:spPr>
        <p:txBody>
          <a:bodyPr vert="horz" lIns="91440" tIns="45720" rIns="91440" bIns="45720" rtlCol="0" anchor="ctr">
            <a:normAutofit/>
          </a:bodyPr>
          <a:lstStyle/>
          <a:p>
            <a:pPr>
              <a:lnSpc>
                <a:spcPct val="90000"/>
              </a:lnSpc>
            </a:pPr>
            <a:r>
              <a:rPr lang="en-US" sz="3800" dirty="0"/>
              <a:t>Key Questions Addressed</a:t>
            </a:r>
          </a:p>
        </p:txBody>
      </p:sp>
      <p:sp>
        <p:nvSpPr>
          <p:cNvPr id="34" name="Rectangle 33">
            <a:extLst>
              <a:ext uri="{FF2B5EF4-FFF2-40B4-BE49-F238E27FC236}">
                <a16:creationId xmlns:a16="http://schemas.microsoft.com/office/drawing/2014/main" id="{066346BE-FDB4-4772-A696-0719490ABD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8126"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6" name="Rectangle 35">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9234" y="6163056"/>
            <a:ext cx="338328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6" name="Content Placeholder 2">
            <a:extLst>
              <a:ext uri="{FF2B5EF4-FFF2-40B4-BE49-F238E27FC236}">
                <a16:creationId xmlns:a16="http://schemas.microsoft.com/office/drawing/2014/main" id="{1D805AA9-82E5-FE90-2F73-1A1BD4D6C363}"/>
              </a:ext>
            </a:extLst>
          </p:cNvPr>
          <p:cNvGraphicFramePr>
            <a:graphicFrameLocks noGrp="1"/>
          </p:cNvGraphicFramePr>
          <p:nvPr>
            <p:ph idx="1"/>
            <p:extLst>
              <p:ext uri="{D42A27DB-BD31-4B8C-83A1-F6EECF244321}">
                <p14:modId xmlns:p14="http://schemas.microsoft.com/office/powerpoint/2010/main" val="719516978"/>
              </p:ext>
            </p:extLst>
          </p:nvPr>
        </p:nvGraphicFramePr>
        <p:xfrm>
          <a:off x="4553712" y="621792"/>
          <a:ext cx="6812280" cy="55412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2981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BF9880-1DB5-8D75-405F-4F7889CF2EAB}"/>
              </a:ext>
            </a:extLst>
          </p:cNvPr>
          <p:cNvSpPr>
            <a:spLocks noGrp="1"/>
          </p:cNvSpPr>
          <p:nvPr>
            <p:ph type="title"/>
          </p:nvPr>
        </p:nvSpPr>
        <p:spPr>
          <a:xfrm>
            <a:off x="411480" y="991443"/>
            <a:ext cx="4443154" cy="1087819"/>
          </a:xfrm>
        </p:spPr>
        <p:txBody>
          <a:bodyPr anchor="b">
            <a:normAutofit/>
          </a:bodyPr>
          <a:lstStyle/>
          <a:p>
            <a:r>
              <a:rPr lang="en-US" sz="3400" dirty="0"/>
              <a:t>Insight 1: Repetitive Violations</a:t>
            </a:r>
          </a:p>
        </p:txBody>
      </p:sp>
      <p:sp>
        <p:nvSpPr>
          <p:cNvPr id="11" name="Rectangle 10">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B5785C80-2D16-501B-9E18-7BFFB108191B}"/>
              </a:ext>
            </a:extLst>
          </p:cNvPr>
          <p:cNvSpPr>
            <a:spLocks noGrp="1"/>
          </p:cNvSpPr>
          <p:nvPr>
            <p:ph idx="1"/>
          </p:nvPr>
        </p:nvSpPr>
        <p:spPr>
          <a:xfrm>
            <a:off x="411480" y="2684095"/>
            <a:ext cx="4443154" cy="3492868"/>
          </a:xfrm>
        </p:spPr>
        <p:txBody>
          <a:bodyPr>
            <a:normAutofit/>
          </a:bodyPr>
          <a:lstStyle/>
          <a:p>
            <a:pPr>
              <a:lnSpc>
                <a:spcPct val="100000"/>
              </a:lnSpc>
              <a:buFont typeface="Arial" panose="020B0604020202020204" pitchFamily="34" charset="0"/>
              <a:buChar char="•"/>
            </a:pPr>
            <a:r>
              <a:rPr lang="en-US" sz="1400" b="1" i="1"/>
              <a:t>Findings: </a:t>
            </a:r>
            <a:r>
              <a:rPr lang="en-US" sz="1400"/>
              <a:t>Our analysis identified several landlords and management entities with a higher frequency of violations. Prominent among them are 'Ap Newbury Street Portfolio', '271 Dartmouth Street Realty Trust', and 'Singer Leonard M', each with substantial records of repeated violations.</a:t>
            </a:r>
          </a:p>
          <a:p>
            <a:pPr>
              <a:lnSpc>
                <a:spcPct val="100000"/>
              </a:lnSpc>
              <a:buFont typeface="Arial" panose="020B0604020202020204" pitchFamily="34" charset="0"/>
              <a:buChar char="•"/>
            </a:pPr>
            <a:r>
              <a:rPr lang="en-US" sz="1400" b="1" i="1"/>
              <a:t>Implications:</a:t>
            </a:r>
            <a:r>
              <a:rPr lang="en-US" sz="1400"/>
              <a:t> This pattern suggests a potential focus area for regulatory bodies to enhance inspections and compliance checks. It also serves as crucial information for potential tenants and real estate professionals regarding which properties might pose a higher risk.</a:t>
            </a:r>
          </a:p>
          <a:p>
            <a:pPr>
              <a:lnSpc>
                <a:spcPct val="100000"/>
              </a:lnSpc>
            </a:pPr>
            <a:endParaRPr lang="en-US" sz="1400"/>
          </a:p>
        </p:txBody>
      </p:sp>
      <p:pic>
        <p:nvPicPr>
          <p:cNvPr id="4" name="图片 7">
            <a:extLst>
              <a:ext uri="{FF2B5EF4-FFF2-40B4-BE49-F238E27FC236}">
                <a16:creationId xmlns:a16="http://schemas.microsoft.com/office/drawing/2014/main" id="{3532F30C-E9EB-4224-84AD-94A445DF0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5385816" y="1469196"/>
            <a:ext cx="6440424" cy="3864254"/>
          </a:xfrm>
          <a:prstGeom prst="rect">
            <a:avLst/>
          </a:prstGeom>
          <a:noFill/>
        </p:spPr>
      </p:pic>
    </p:spTree>
    <p:extLst>
      <p:ext uri="{BB962C8B-B14F-4D97-AF65-F5344CB8AC3E}">
        <p14:creationId xmlns:p14="http://schemas.microsoft.com/office/powerpoint/2010/main" val="665761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E8F40FE-293C-453F-B8A6-4278993567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3C02942-F5A6-DAB2-04EC-F7202613992A}"/>
              </a:ext>
            </a:extLst>
          </p:cNvPr>
          <p:cNvSpPr>
            <a:spLocks noGrp="1"/>
          </p:cNvSpPr>
          <p:nvPr>
            <p:ph type="title"/>
          </p:nvPr>
        </p:nvSpPr>
        <p:spPr>
          <a:xfrm>
            <a:off x="548640" y="856271"/>
            <a:ext cx="4114800" cy="1645139"/>
          </a:xfrm>
        </p:spPr>
        <p:txBody>
          <a:bodyPr anchor="b">
            <a:normAutofit/>
          </a:bodyPr>
          <a:lstStyle/>
          <a:p>
            <a:r>
              <a:rPr lang="en-US" sz="3500"/>
              <a:t>Insight 2: Common Features</a:t>
            </a:r>
          </a:p>
        </p:txBody>
      </p:sp>
      <p:sp>
        <p:nvSpPr>
          <p:cNvPr id="21" name="Rectangle 20">
            <a:extLst>
              <a:ext uri="{FF2B5EF4-FFF2-40B4-BE49-F238E27FC236}">
                <a16:creationId xmlns:a16="http://schemas.microsoft.com/office/drawing/2014/main" id="{481EABE0-FA8E-49A5-A966-F0539111C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86384"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56A3E26D-73B1-468C-B97B-BC1815959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640" y="2712821"/>
            <a:ext cx="3975945"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70E083DF-949B-D502-A06B-205E6DDFD386}"/>
              </a:ext>
            </a:extLst>
          </p:cNvPr>
          <p:cNvSpPr>
            <a:spLocks noGrp="1"/>
          </p:cNvSpPr>
          <p:nvPr>
            <p:ph idx="1"/>
          </p:nvPr>
        </p:nvSpPr>
        <p:spPr>
          <a:xfrm>
            <a:off x="548640" y="2942520"/>
            <a:ext cx="4114800" cy="3245804"/>
          </a:xfrm>
        </p:spPr>
        <p:txBody>
          <a:bodyPr>
            <a:normAutofit/>
          </a:bodyPr>
          <a:lstStyle/>
          <a:p>
            <a:r>
              <a:rPr lang="en-US" sz="1800" dirty="0"/>
              <a:t>Property View</a:t>
            </a:r>
          </a:p>
          <a:p>
            <a:r>
              <a:rPr lang="en-US" sz="1800" dirty="0"/>
              <a:t>Overall Conditions</a:t>
            </a:r>
          </a:p>
          <a:p>
            <a:r>
              <a:rPr lang="en-US" sz="1800" dirty="0"/>
              <a:t>Construction Year</a:t>
            </a:r>
          </a:p>
          <a:p>
            <a:r>
              <a:rPr lang="en-US" sz="1800" dirty="0"/>
              <a:t>Remodeling Year</a:t>
            </a:r>
          </a:p>
        </p:txBody>
      </p:sp>
      <p:pic>
        <p:nvPicPr>
          <p:cNvPr id="7" name="Google Shape;213;p25">
            <a:extLst>
              <a:ext uri="{FF2B5EF4-FFF2-40B4-BE49-F238E27FC236}">
                <a16:creationId xmlns:a16="http://schemas.microsoft.com/office/drawing/2014/main" id="{4F731BAE-381D-F8EB-2AC5-D40334086E23}"/>
              </a:ext>
            </a:extLst>
          </p:cNvPr>
          <p:cNvPicPr preferRelativeResize="0"/>
          <p:nvPr/>
        </p:nvPicPr>
        <p:blipFill>
          <a:blip r:embed="rId2"/>
          <a:stretch>
            <a:fillRect/>
          </a:stretch>
        </p:blipFill>
        <p:spPr>
          <a:xfrm>
            <a:off x="4763911" y="832533"/>
            <a:ext cx="3657713" cy="2596467"/>
          </a:xfrm>
          <a:prstGeom prst="rect">
            <a:avLst/>
          </a:prstGeom>
          <a:noFill/>
        </p:spPr>
      </p:pic>
      <p:pic>
        <p:nvPicPr>
          <p:cNvPr id="5" name="Google Shape;242;p29">
            <a:extLst>
              <a:ext uri="{FF2B5EF4-FFF2-40B4-BE49-F238E27FC236}">
                <a16:creationId xmlns:a16="http://schemas.microsoft.com/office/drawing/2014/main" id="{D0CFDFC3-6606-F248-07E4-D9F0BB4943BF}"/>
              </a:ext>
            </a:extLst>
          </p:cNvPr>
          <p:cNvPicPr preferRelativeResize="0"/>
          <p:nvPr/>
        </p:nvPicPr>
        <p:blipFill>
          <a:blip r:embed="rId3"/>
          <a:stretch>
            <a:fillRect/>
          </a:stretch>
        </p:blipFill>
        <p:spPr>
          <a:xfrm>
            <a:off x="8534288" y="856271"/>
            <a:ext cx="3657712" cy="2454449"/>
          </a:xfrm>
          <a:prstGeom prst="rect">
            <a:avLst/>
          </a:prstGeom>
          <a:noFill/>
        </p:spPr>
      </p:pic>
      <p:pic>
        <p:nvPicPr>
          <p:cNvPr id="6" name="Google Shape;228;p27">
            <a:extLst>
              <a:ext uri="{FF2B5EF4-FFF2-40B4-BE49-F238E27FC236}">
                <a16:creationId xmlns:a16="http://schemas.microsoft.com/office/drawing/2014/main" id="{7DF5C789-0B01-422C-A534-F2F34D55B21B}"/>
              </a:ext>
            </a:extLst>
          </p:cNvPr>
          <p:cNvPicPr preferRelativeResize="0"/>
          <p:nvPr/>
        </p:nvPicPr>
        <p:blipFill>
          <a:blip r:embed="rId4"/>
          <a:stretch>
            <a:fillRect/>
          </a:stretch>
        </p:blipFill>
        <p:spPr>
          <a:xfrm>
            <a:off x="4419489" y="3610986"/>
            <a:ext cx="4114799" cy="2390743"/>
          </a:xfrm>
          <a:prstGeom prst="rect">
            <a:avLst/>
          </a:prstGeom>
          <a:noFill/>
        </p:spPr>
      </p:pic>
      <p:pic>
        <p:nvPicPr>
          <p:cNvPr id="4" name="Google Shape;256;p31">
            <a:extLst>
              <a:ext uri="{FF2B5EF4-FFF2-40B4-BE49-F238E27FC236}">
                <a16:creationId xmlns:a16="http://schemas.microsoft.com/office/drawing/2014/main" id="{1455DFBF-FF21-D2B1-1BC6-C33D1F334714}"/>
              </a:ext>
            </a:extLst>
          </p:cNvPr>
          <p:cNvPicPr preferRelativeResize="0"/>
          <p:nvPr/>
        </p:nvPicPr>
        <p:blipFill>
          <a:blip r:embed="rId5"/>
          <a:stretch>
            <a:fillRect/>
          </a:stretch>
        </p:blipFill>
        <p:spPr>
          <a:xfrm>
            <a:off x="8534288" y="3689251"/>
            <a:ext cx="3492751" cy="2179130"/>
          </a:xfrm>
          <a:prstGeom prst="rect">
            <a:avLst/>
          </a:prstGeom>
          <a:noFill/>
        </p:spPr>
      </p:pic>
    </p:spTree>
    <p:extLst>
      <p:ext uri="{BB962C8B-B14F-4D97-AF65-F5344CB8AC3E}">
        <p14:creationId xmlns:p14="http://schemas.microsoft.com/office/powerpoint/2010/main" val="170778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32DF175-2DD8-4694-B4BB-045DCFCE73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58612"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4DE30D7-C779-08BD-89DF-D4D529923B74}"/>
              </a:ext>
            </a:extLst>
          </p:cNvPr>
          <p:cNvSpPr>
            <a:spLocks noGrp="1"/>
          </p:cNvSpPr>
          <p:nvPr>
            <p:ph type="title"/>
          </p:nvPr>
        </p:nvSpPr>
        <p:spPr>
          <a:xfrm>
            <a:off x="5513816" y="978408"/>
            <a:ext cx="6003511" cy="1106424"/>
          </a:xfrm>
        </p:spPr>
        <p:txBody>
          <a:bodyPr>
            <a:normAutofit/>
          </a:bodyPr>
          <a:lstStyle/>
          <a:p>
            <a:r>
              <a:rPr lang="en-US" sz="2800"/>
              <a:t>Insight 3: Most Affected Neighborhoods</a:t>
            </a:r>
          </a:p>
        </p:txBody>
      </p:sp>
      <p:pic>
        <p:nvPicPr>
          <p:cNvPr id="4" name="图片 8">
            <a:extLst>
              <a:ext uri="{FF2B5EF4-FFF2-40B4-BE49-F238E27FC236}">
                <a16:creationId xmlns:a16="http://schemas.microsoft.com/office/drawing/2014/main" id="{2763B442-3309-C569-B570-CE759F4045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870966" y="633619"/>
            <a:ext cx="3314699" cy="2651760"/>
          </a:xfrm>
          <a:prstGeom prst="rect">
            <a:avLst/>
          </a:prstGeom>
          <a:noFill/>
        </p:spPr>
      </p:pic>
      <p:sp>
        <p:nvSpPr>
          <p:cNvPr id="14" name="Rectangle 13">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604"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53073"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图片 9">
            <a:extLst>
              <a:ext uri="{FF2B5EF4-FFF2-40B4-BE49-F238E27FC236}">
                <a16:creationId xmlns:a16="http://schemas.microsoft.com/office/drawing/2014/main" id="{E568135B-376A-EA86-E5F6-BA06CE302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869188" y="3472468"/>
            <a:ext cx="3314699" cy="2651760"/>
          </a:xfrm>
          <a:prstGeom prst="rect">
            <a:avLst/>
          </a:prstGeom>
          <a:noFill/>
        </p:spPr>
      </p:pic>
      <p:sp>
        <p:nvSpPr>
          <p:cNvPr id="3" name="Content Placeholder 2">
            <a:extLst>
              <a:ext uri="{FF2B5EF4-FFF2-40B4-BE49-F238E27FC236}">
                <a16:creationId xmlns:a16="http://schemas.microsoft.com/office/drawing/2014/main" id="{F2B4391C-9437-1FF0-ECD1-17C918ADCB6D}"/>
              </a:ext>
            </a:extLst>
          </p:cNvPr>
          <p:cNvSpPr>
            <a:spLocks noGrp="1"/>
          </p:cNvSpPr>
          <p:nvPr>
            <p:ph idx="1"/>
          </p:nvPr>
        </p:nvSpPr>
        <p:spPr>
          <a:xfrm>
            <a:off x="5516864" y="2359152"/>
            <a:ext cx="6003511" cy="3429000"/>
          </a:xfrm>
        </p:spPr>
        <p:txBody>
          <a:bodyPr>
            <a:normAutofit/>
          </a:bodyPr>
          <a:lstStyle/>
          <a:p>
            <a:pPr>
              <a:lnSpc>
                <a:spcPct val="100000"/>
              </a:lnSpc>
            </a:pPr>
            <a:r>
              <a:rPr lang="en-US" sz="2000" b="1" i="1">
                <a:effectLst/>
                <a:latin typeface="Helvetica" pitchFamily="2" charset="0"/>
              </a:rPr>
              <a:t>Findings:</a:t>
            </a:r>
            <a:r>
              <a:rPr lang="en-US" sz="2000">
                <a:effectLst/>
                <a:latin typeface="Helvetica" pitchFamily="2" charset="0"/>
              </a:rPr>
              <a:t> The neighborhoods of Dorchester, Roxbury, and South Boston exhibit the highest number of building violations, indicating a concentrated need for municipal attention and resources.</a:t>
            </a:r>
          </a:p>
          <a:p>
            <a:pPr>
              <a:lnSpc>
                <a:spcPct val="100000"/>
              </a:lnSpc>
              <a:buFont typeface="Arial" panose="020B0604020202020204" pitchFamily="34" charset="0"/>
              <a:buChar char="•"/>
            </a:pPr>
            <a:r>
              <a:rPr lang="en-US" sz="2000" b="1" i="1">
                <a:effectLst/>
                <a:latin typeface="Helvetica" pitchFamily="2" charset="0"/>
              </a:rPr>
              <a:t>Implications:</a:t>
            </a:r>
            <a:r>
              <a:rPr lang="en-US" sz="2000">
                <a:effectLst/>
                <a:latin typeface="Helvetica" pitchFamily="2" charset="0"/>
              </a:rPr>
              <a:t> These findings can guide urban planning and resource allocation, suggesting that interventions in these neighborhoods could significantly impact overall city compliance and community safety.</a:t>
            </a:r>
          </a:p>
          <a:p>
            <a:pPr>
              <a:lnSpc>
                <a:spcPct val="100000"/>
              </a:lnSpc>
            </a:pPr>
            <a:endParaRPr lang="en-US" sz="2000"/>
          </a:p>
        </p:txBody>
      </p:sp>
    </p:spTree>
    <p:extLst>
      <p:ext uri="{BB962C8B-B14F-4D97-AF65-F5344CB8AC3E}">
        <p14:creationId xmlns:p14="http://schemas.microsoft.com/office/powerpoint/2010/main" val="34076610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0" name="Rectangle 19">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F7AD7E9-7481-709D-CD09-2CEF084DF0CD}"/>
              </a:ext>
            </a:extLst>
          </p:cNvPr>
          <p:cNvSpPr>
            <a:spLocks noGrp="1"/>
          </p:cNvSpPr>
          <p:nvPr>
            <p:ph type="title"/>
          </p:nvPr>
        </p:nvSpPr>
        <p:spPr>
          <a:xfrm>
            <a:off x="838196" y="978408"/>
            <a:ext cx="6007608" cy="1106424"/>
          </a:xfrm>
        </p:spPr>
        <p:txBody>
          <a:bodyPr>
            <a:normAutofit/>
          </a:bodyPr>
          <a:lstStyle/>
          <a:p>
            <a:r>
              <a:rPr lang="en-US" sz="2800"/>
              <a:t>Insight 4: Main Complaints</a:t>
            </a:r>
          </a:p>
        </p:txBody>
      </p:sp>
      <p:sp>
        <p:nvSpPr>
          <p:cNvPr id="22" name="Rectangle 21">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Rectangle 23">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F4C3DA1-F3DD-CD32-28F0-FD1BE289603B}"/>
              </a:ext>
            </a:extLst>
          </p:cNvPr>
          <p:cNvSpPr>
            <a:spLocks noGrp="1"/>
          </p:cNvSpPr>
          <p:nvPr>
            <p:ph idx="1"/>
          </p:nvPr>
        </p:nvSpPr>
        <p:spPr>
          <a:xfrm>
            <a:off x="841244" y="2359152"/>
            <a:ext cx="6007608" cy="3429000"/>
          </a:xfrm>
        </p:spPr>
        <p:txBody>
          <a:bodyPr>
            <a:normAutofit lnSpcReduction="10000"/>
          </a:bodyPr>
          <a:lstStyle/>
          <a:p>
            <a:r>
              <a:rPr lang="en-US" sz="1900" b="1" dirty="0">
                <a:effectLst/>
                <a:latin typeface="Helvetica" pitchFamily="2" charset="0"/>
              </a:rPr>
              <a:t>Findings:</a:t>
            </a:r>
            <a:r>
              <a:rPr lang="en-US" sz="1900" dirty="0">
                <a:effectLst/>
                <a:latin typeface="Helvetica" pitchFamily="2" charset="0"/>
              </a:rPr>
              <a:t> The most common complaints are related to urban cleaning and environmental maintenance, traffic management, and safety violations such as faulty fire escapes and inadequate exit routes.</a:t>
            </a:r>
          </a:p>
          <a:p>
            <a:pPr>
              <a:buFont typeface="Arial" panose="020B0604020202020204" pitchFamily="34" charset="0"/>
              <a:buChar char="•"/>
            </a:pPr>
            <a:r>
              <a:rPr lang="en-US" sz="1900" b="1" dirty="0">
                <a:effectLst/>
                <a:latin typeface="Helvetica" pitchFamily="2" charset="0"/>
              </a:rPr>
              <a:t>Implications:</a:t>
            </a:r>
            <a:r>
              <a:rPr lang="en-US" sz="1900" dirty="0">
                <a:effectLst/>
                <a:latin typeface="Helvetica" pitchFamily="2" charset="0"/>
              </a:rPr>
              <a:t> Understanding the types of complaints helps in prioritizing which building codes need more stringent enforcement and where public awareness campaigns could be most effective. It also assists in tailoring preventative maintenance programs to reduce these violations.</a:t>
            </a:r>
          </a:p>
          <a:p>
            <a:endParaRPr lang="en-US" sz="1900" dirty="0"/>
          </a:p>
        </p:txBody>
      </p:sp>
      <p:pic>
        <p:nvPicPr>
          <p:cNvPr id="5" name="图片 3" descr="A screenshot of a graph&#10;&#10;Description automatically generated">
            <a:extLst>
              <a:ext uri="{FF2B5EF4-FFF2-40B4-BE49-F238E27FC236}">
                <a16:creationId xmlns:a16="http://schemas.microsoft.com/office/drawing/2014/main" id="{0232B6C6-2988-C93C-A21B-2F38D5C845C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auto">
          <a:xfrm>
            <a:off x="7680960" y="901081"/>
            <a:ext cx="4233672" cy="2116836"/>
          </a:xfrm>
          <a:prstGeom prst="rect">
            <a:avLst/>
          </a:prstGeom>
          <a:noFill/>
        </p:spPr>
      </p:pic>
      <p:pic>
        <p:nvPicPr>
          <p:cNvPr id="4" name="Google Shape;159;p17" descr="A graph of a number of issues&#10;&#10;Description automatically generated">
            <a:extLst>
              <a:ext uri="{FF2B5EF4-FFF2-40B4-BE49-F238E27FC236}">
                <a16:creationId xmlns:a16="http://schemas.microsoft.com/office/drawing/2014/main" id="{A430FF12-B9EF-40AC-12A5-1B9955048DEE}"/>
              </a:ext>
            </a:extLst>
          </p:cNvPr>
          <p:cNvPicPr preferRelativeResize="0"/>
          <p:nvPr/>
        </p:nvPicPr>
        <p:blipFill>
          <a:blip r:embed="rId3"/>
          <a:stretch>
            <a:fillRect/>
          </a:stretch>
        </p:blipFill>
        <p:spPr>
          <a:xfrm>
            <a:off x="7680960" y="3534601"/>
            <a:ext cx="4230116" cy="2527493"/>
          </a:xfrm>
          <a:prstGeom prst="rect">
            <a:avLst/>
          </a:prstGeom>
          <a:noFill/>
        </p:spPr>
      </p:pic>
    </p:spTree>
    <p:extLst>
      <p:ext uri="{BB962C8B-B14F-4D97-AF65-F5344CB8AC3E}">
        <p14:creationId xmlns:p14="http://schemas.microsoft.com/office/powerpoint/2010/main" val="2973589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380AD67-C5CA-4918-B4BB-C359BB03EE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8F41668-35DE-D954-DCE0-EF466CDF4DA9}"/>
              </a:ext>
            </a:extLst>
          </p:cNvPr>
          <p:cNvSpPr>
            <a:spLocks noGrp="1"/>
          </p:cNvSpPr>
          <p:nvPr>
            <p:ph type="title"/>
          </p:nvPr>
        </p:nvSpPr>
        <p:spPr>
          <a:xfrm>
            <a:off x="5080216" y="1076324"/>
            <a:ext cx="6272784" cy="1535051"/>
          </a:xfrm>
        </p:spPr>
        <p:txBody>
          <a:bodyPr anchor="b">
            <a:normAutofit/>
          </a:bodyPr>
          <a:lstStyle/>
          <a:p>
            <a:r>
              <a:rPr lang="en-US" sz="4800" dirty="0"/>
              <a:t>Further Explorations</a:t>
            </a:r>
          </a:p>
        </p:txBody>
      </p:sp>
      <p:pic>
        <p:nvPicPr>
          <p:cNvPr id="5" name="Picture 4" descr="Tall office building looking up">
            <a:extLst>
              <a:ext uri="{FF2B5EF4-FFF2-40B4-BE49-F238E27FC236}">
                <a16:creationId xmlns:a16="http://schemas.microsoft.com/office/drawing/2014/main" id="{9F8AF4FA-1435-8566-9FFD-D6DF3CD69822}"/>
              </a:ext>
            </a:extLst>
          </p:cNvPr>
          <p:cNvPicPr>
            <a:picLocks noChangeAspect="1"/>
          </p:cNvPicPr>
          <p:nvPr/>
        </p:nvPicPr>
        <p:blipFill rotWithShape="1">
          <a:blip r:embed="rId2"/>
          <a:srcRect l="30176" r="26301" b="-1"/>
          <a:stretch/>
        </p:blipFill>
        <p:spPr>
          <a:xfrm>
            <a:off x="20" y="10"/>
            <a:ext cx="4505305" cy="6857990"/>
          </a:xfrm>
          <a:prstGeom prst="rect">
            <a:avLst/>
          </a:prstGeom>
        </p:spPr>
      </p:pic>
      <p:sp>
        <p:nvSpPr>
          <p:cNvPr id="11" name="!!accent">
            <a:extLst>
              <a:ext uri="{FF2B5EF4-FFF2-40B4-BE49-F238E27FC236}">
                <a16:creationId xmlns:a16="http://schemas.microsoft.com/office/drawing/2014/main" id="{EABAD4DA-87BA-4F70-9EF0-45C6BCF17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17960" y="363389"/>
            <a:ext cx="73152"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915128D9-2797-47FA-B6FE-EC24E6B84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9266" y="2935541"/>
            <a:ext cx="6217920"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0D280DD-47BD-1DE5-E648-4B0E7231D7F4}"/>
              </a:ext>
            </a:extLst>
          </p:cNvPr>
          <p:cNvSpPr>
            <a:spLocks noGrp="1"/>
          </p:cNvSpPr>
          <p:nvPr>
            <p:ph idx="1"/>
          </p:nvPr>
        </p:nvSpPr>
        <p:spPr>
          <a:xfrm>
            <a:off x="5080216" y="3351276"/>
            <a:ext cx="6272784" cy="2825686"/>
          </a:xfrm>
        </p:spPr>
        <p:txBody>
          <a:bodyPr>
            <a:normAutofit/>
          </a:bodyPr>
          <a:lstStyle/>
          <a:p>
            <a:pPr>
              <a:lnSpc>
                <a:spcPct val="100000"/>
              </a:lnSpc>
            </a:pPr>
            <a:r>
              <a:rPr lang="en-US" sz="1800" b="1" i="1" dirty="0"/>
              <a:t>Objective:</a:t>
            </a:r>
          </a:p>
          <a:p>
            <a:pPr marL="457200" lvl="1" indent="0">
              <a:lnSpc>
                <a:spcPct val="100000"/>
              </a:lnSpc>
              <a:buNone/>
            </a:pPr>
            <a:r>
              <a:rPr lang="en-US" sz="1800" dirty="0"/>
              <a:t>To explore the complex relationship between various demographic and environmental factors and their impact on building violations across Boston’s neighborhoods.</a:t>
            </a:r>
          </a:p>
          <a:p>
            <a:pPr>
              <a:lnSpc>
                <a:spcPct val="100000"/>
              </a:lnSpc>
            </a:pPr>
            <a:r>
              <a:rPr lang="en-US" sz="1800" b="1" i="1" dirty="0"/>
              <a:t>Rationale:</a:t>
            </a:r>
          </a:p>
          <a:p>
            <a:pPr marL="457200" lvl="1" indent="0">
              <a:lnSpc>
                <a:spcPct val="100000"/>
              </a:lnSpc>
              <a:buNone/>
            </a:pPr>
            <a:r>
              <a:rPr lang="en-US" sz="1800" dirty="0"/>
              <a:t>Understanding these dynamics helps in pinpointing targeted interventions for reducing violations and enhancing urban compliance and safety.</a:t>
            </a:r>
          </a:p>
          <a:p>
            <a:pPr>
              <a:lnSpc>
                <a:spcPct val="100000"/>
              </a:lnSpc>
            </a:pPr>
            <a:endParaRPr lang="en-US" sz="1800" dirty="0"/>
          </a:p>
        </p:txBody>
      </p:sp>
    </p:spTree>
    <p:extLst>
      <p:ext uri="{BB962C8B-B14F-4D97-AF65-F5344CB8AC3E}">
        <p14:creationId xmlns:p14="http://schemas.microsoft.com/office/powerpoint/2010/main" val="457338747"/>
      </p:ext>
    </p:extLst>
  </p:cSld>
  <p:clrMapOvr>
    <a:masterClrMapping/>
  </p:clrMapOvr>
</p:sld>
</file>

<file path=ppt/theme/theme1.xml><?xml version="1.0" encoding="utf-8"?>
<a:theme xmlns:a="http://schemas.openxmlformats.org/drawingml/2006/main" name="AccentBoxVTI">
  <a:themeElements>
    <a:clrScheme name="Office">
      <a:dk1>
        <a:srgbClr val="000000"/>
      </a:dk1>
      <a:lt1>
        <a:srgbClr val="FFFFFF"/>
      </a:lt1>
      <a:dk2>
        <a:srgbClr val="1D242E"/>
      </a:dk2>
      <a:lt2>
        <a:srgbClr val="F2F1F1"/>
      </a:lt2>
      <a:accent1>
        <a:srgbClr val="4472C4"/>
      </a:accent1>
      <a:accent2>
        <a:srgbClr val="ED7D31"/>
      </a:accent2>
      <a:accent3>
        <a:srgbClr val="A3A3A3"/>
      </a:accent3>
      <a:accent4>
        <a:srgbClr val="CF9B00"/>
      </a:accent4>
      <a:accent5>
        <a:srgbClr val="5B9BD5"/>
      </a:accent5>
      <a:accent6>
        <a:srgbClr val="70AD47"/>
      </a:accent6>
      <a:hlink>
        <a:srgbClr val="D26012"/>
      </a:hlink>
      <a:folHlink>
        <a:srgbClr val="9A5879"/>
      </a:folHlink>
    </a:clrScheme>
    <a:fontScheme name="Avenir">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ccentBoxVTI" id="{9F778A78-DC9A-453A-A82D-A75CAD503E15}" vid="{EA961113-7CC4-4569-8A6A-7BC2C1E2F401}"/>
    </a:ext>
  </a:extLst>
</a:theme>
</file>

<file path=docProps/app.xml><?xml version="1.0" encoding="utf-8"?>
<Properties xmlns="http://schemas.openxmlformats.org/officeDocument/2006/extended-properties" xmlns:vt="http://schemas.openxmlformats.org/officeDocument/2006/docPropsVTypes">
  <Template>Madison</Template>
  <TotalTime>511</TotalTime>
  <Words>2771</Words>
  <Application>Microsoft Macintosh PowerPoint</Application>
  <PresentationFormat>Widescreen</PresentationFormat>
  <Paragraphs>136</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Arial</vt:lpstr>
      <vt:lpstr>Avenir Next LT Pro</vt:lpstr>
      <vt:lpstr>Calibri</vt:lpstr>
      <vt:lpstr>Helvetica</vt:lpstr>
      <vt:lpstr>Montserrat</vt:lpstr>
      <vt:lpstr>Neue Haas Grotesk Text Pro</vt:lpstr>
      <vt:lpstr>Wingdings</vt:lpstr>
      <vt:lpstr>AccentBoxVTI</vt:lpstr>
      <vt:lpstr>Building Violations  Final Report</vt:lpstr>
      <vt:lpstr>Boston Building Violations Analysis</vt:lpstr>
      <vt:lpstr>Analytical Approach and Methodologies</vt:lpstr>
      <vt:lpstr>Key Questions Addressed</vt:lpstr>
      <vt:lpstr>Insight 1: Repetitive Violations</vt:lpstr>
      <vt:lpstr>Insight 2: Common Features</vt:lpstr>
      <vt:lpstr>Insight 3: Most Affected Neighborhoods</vt:lpstr>
      <vt:lpstr>Insight 4: Main Complaints</vt:lpstr>
      <vt:lpstr>Further Explorations</vt:lpstr>
      <vt:lpstr>Insight 5: Population Size vs. Violations</vt:lpstr>
      <vt:lpstr>Population Size vs. Violations Cont.</vt:lpstr>
      <vt:lpstr>Insight 6: Education Level vs. Violation</vt:lpstr>
      <vt:lpstr>Education Level vs. Violation Cont.</vt:lpstr>
      <vt:lpstr>Insight 7: Time-based Analysis of Violations</vt:lpstr>
      <vt:lpstr>Temporal Analysis Cont.</vt:lpstr>
      <vt:lpstr>Quarters of the Year  vs. Violations</vt:lpstr>
      <vt:lpstr>Analysis by Quarter Cont.</vt:lpstr>
      <vt:lpstr>Temporal Analysis Cont.</vt:lpstr>
      <vt:lpstr>Quarters of the Year vs. Violations</vt:lpstr>
      <vt:lpstr>Analysis By Quarter Cont.</vt:lpstr>
      <vt:lpstr>Insight 8: Property Numbers vs. Violations</vt:lpstr>
      <vt:lpstr>Property Numbers vs. Violations Cont.</vt:lpstr>
      <vt:lpstr>Property Numbers vs. Violations Cont.</vt:lpstr>
      <vt:lpstr>Key Takeaways</vt:lpstr>
      <vt:lpstr>Economic Influences on Violations</vt:lpstr>
      <vt:lpstr>Insight 9: Rent Index vs. Violation Frequency</vt:lpstr>
      <vt:lpstr>Insight 10:  Household Income vs. Violation Frequency</vt:lpstr>
      <vt:lpstr>Insight 11: Income to Rent Ratio vs. Violations</vt:lpstr>
      <vt:lpstr>Economic Influence Takeaways</vt:lpstr>
      <vt:lpstr>Q &amp; A</vt:lpstr>
      <vt:lpstr>Thanks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Violations  Final Report</dc:title>
  <dc:creator>Ma, Youxuan</dc:creator>
  <cp:lastModifiedBy>Ma, Youxuan</cp:lastModifiedBy>
  <cp:revision>10</cp:revision>
  <dcterms:created xsi:type="dcterms:W3CDTF">2024-04-23T21:21:45Z</dcterms:created>
  <dcterms:modified xsi:type="dcterms:W3CDTF">2024-04-25T04:07:21Z</dcterms:modified>
</cp:coreProperties>
</file>